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4"/>
  </p:sldMasterIdLst>
  <p:notesMasterIdLst>
    <p:notesMasterId r:id="rId29"/>
  </p:notesMasterIdLst>
  <p:sldIdLst>
    <p:sldId id="1834" r:id="rId5"/>
    <p:sldId id="1836" r:id="rId6"/>
    <p:sldId id="1745" r:id="rId7"/>
    <p:sldId id="1769" r:id="rId8"/>
    <p:sldId id="1893" r:id="rId9"/>
    <p:sldId id="1894" r:id="rId10"/>
    <p:sldId id="1895" r:id="rId11"/>
    <p:sldId id="1896" r:id="rId12"/>
    <p:sldId id="1897" r:id="rId13"/>
    <p:sldId id="1898" r:id="rId14"/>
    <p:sldId id="1899" r:id="rId15"/>
    <p:sldId id="1900" r:id="rId16"/>
    <p:sldId id="1901" r:id="rId17"/>
    <p:sldId id="1902" r:id="rId18"/>
    <p:sldId id="1903" r:id="rId19"/>
    <p:sldId id="1904" r:id="rId20"/>
    <p:sldId id="1905" r:id="rId21"/>
    <p:sldId id="1906" r:id="rId22"/>
    <p:sldId id="1907" r:id="rId23"/>
    <p:sldId id="1908" r:id="rId24"/>
    <p:sldId id="1910" r:id="rId25"/>
    <p:sldId id="1909" r:id="rId26"/>
    <p:sldId id="1911" r:id="rId27"/>
    <p:sldId id="1912" r:id="rId28"/>
  </p:sldIdLst>
  <p:sldSz cx="9144000" cy="6858000" type="screen4x3"/>
  <p:notesSz cx="6797675" cy="9926638"/>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53" userDrawn="1">
          <p15:clr>
            <a:srgbClr val="A4A3A4"/>
          </p15:clr>
        </p15:guide>
        <p15:guide id="2" pos="2880" userDrawn="1">
          <p15:clr>
            <a:srgbClr val="A4A3A4"/>
          </p15:clr>
        </p15:guide>
        <p15:guide id="3" pos="482" userDrawn="1">
          <p15:clr>
            <a:srgbClr val="A4A3A4"/>
          </p15:clr>
        </p15:guide>
        <p15:guide id="4" pos="4955" userDrawn="1">
          <p15:clr>
            <a:srgbClr val="A4A3A4"/>
          </p15:clr>
        </p15:guide>
        <p15:guide id="5" pos="805" userDrawn="1">
          <p15:clr>
            <a:srgbClr val="A4A3A4"/>
          </p15:clr>
        </p15:guide>
        <p15:guide id="6" orient="horz" pos="2228" userDrawn="1">
          <p15:clr>
            <a:srgbClr val="A4A3A4"/>
          </p15:clr>
        </p15:guide>
        <p15:guide id="8" orient="horz" pos="55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urent" initials="L" lastIdx="2" clrIdx="0">
    <p:extLst>
      <p:ext uri="{19B8F6BF-5375-455C-9EA6-DF929625EA0E}">
        <p15:presenceInfo xmlns:p15="http://schemas.microsoft.com/office/powerpoint/2012/main" userId="8dd16102a738d15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3B4248"/>
    <a:srgbClr val="6D7372"/>
    <a:srgbClr val="EBB162"/>
    <a:srgbClr val="B99657"/>
    <a:srgbClr val="0000FF"/>
    <a:srgbClr val="D5C293"/>
    <a:srgbClr val="C6AA76"/>
    <a:srgbClr val="002B49"/>
    <a:srgbClr val="285B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32" autoAdjust="0"/>
    <p:restoredTop sz="94049" autoAdjust="0"/>
  </p:normalViewPr>
  <p:slideViewPr>
    <p:cSldViewPr snapToGrid="0">
      <p:cViewPr varScale="1">
        <p:scale>
          <a:sx n="113" d="100"/>
          <a:sy n="113" d="100"/>
        </p:scale>
        <p:origin x="1836" y="114"/>
      </p:cViewPr>
      <p:guideLst>
        <p:guide orient="horz" pos="1253"/>
        <p:guide pos="2880"/>
        <p:guide pos="482"/>
        <p:guide pos="4955"/>
        <p:guide pos="805"/>
        <p:guide orient="horz" pos="2228"/>
        <p:guide orient="horz" pos="55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8" Type="http://schemas.openxmlformats.org/officeDocument/2006/relationships/slide" Target="slides/slide4.xml"/></Relationships>
</file>

<file path=ppt/media/image1.jpeg>
</file>

<file path=ppt/media/image10.gif>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26.png>
</file>

<file path=ppt/media/image27.jpeg>
</file>

<file path=ppt/media/image28.jpeg>
</file>

<file path=ppt/media/image29.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F8CF87A4-AC35-49B5-A037-09DB678BC264}" type="datetimeFigureOut">
              <a:rPr lang="fr-FR" smtClean="0"/>
              <a:pPr/>
              <a:t>05/07/2023</a:t>
            </a:fld>
            <a:endParaRPr lang="fr-FR"/>
          </a:p>
        </p:txBody>
      </p:sp>
      <p:sp>
        <p:nvSpPr>
          <p:cNvPr id="4" name="Espace réservé de l'image des diapositives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1AFE18E0-C2C2-4018-B4D6-AE5FB32E6338}" type="slidenum">
              <a:rPr lang="fr-FR" smtClean="0"/>
              <a:pPr/>
              <a:t>‹N°›</a:t>
            </a:fld>
            <a:endParaRPr lang="fr-FR"/>
          </a:p>
        </p:txBody>
      </p:sp>
    </p:spTree>
    <p:extLst>
      <p:ext uri="{BB962C8B-B14F-4D97-AF65-F5344CB8AC3E}">
        <p14:creationId xmlns:p14="http://schemas.microsoft.com/office/powerpoint/2010/main" val="215297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a:t>
            </a:fld>
            <a:endParaRPr lang="fr-FR"/>
          </a:p>
        </p:txBody>
      </p:sp>
    </p:spTree>
    <p:extLst>
      <p:ext uri="{BB962C8B-B14F-4D97-AF65-F5344CB8AC3E}">
        <p14:creationId xmlns:p14="http://schemas.microsoft.com/office/powerpoint/2010/main" val="6106917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10</a:t>
            </a:fld>
            <a:endParaRPr lang="fr-FR"/>
          </a:p>
        </p:txBody>
      </p:sp>
    </p:spTree>
    <p:extLst>
      <p:ext uri="{BB962C8B-B14F-4D97-AF65-F5344CB8AC3E}">
        <p14:creationId xmlns:p14="http://schemas.microsoft.com/office/powerpoint/2010/main" val="2783445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11</a:t>
            </a:fld>
            <a:endParaRPr lang="fr-FR"/>
          </a:p>
        </p:txBody>
      </p:sp>
    </p:spTree>
    <p:extLst>
      <p:ext uri="{BB962C8B-B14F-4D97-AF65-F5344CB8AC3E}">
        <p14:creationId xmlns:p14="http://schemas.microsoft.com/office/powerpoint/2010/main" val="4726624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12</a:t>
            </a:fld>
            <a:endParaRPr lang="fr-FR"/>
          </a:p>
        </p:txBody>
      </p:sp>
    </p:spTree>
    <p:extLst>
      <p:ext uri="{BB962C8B-B14F-4D97-AF65-F5344CB8AC3E}">
        <p14:creationId xmlns:p14="http://schemas.microsoft.com/office/powerpoint/2010/main" val="20726026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13</a:t>
            </a:fld>
            <a:endParaRPr lang="fr-FR"/>
          </a:p>
        </p:txBody>
      </p:sp>
    </p:spTree>
    <p:extLst>
      <p:ext uri="{BB962C8B-B14F-4D97-AF65-F5344CB8AC3E}">
        <p14:creationId xmlns:p14="http://schemas.microsoft.com/office/powerpoint/2010/main" val="10925994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14</a:t>
            </a:fld>
            <a:endParaRPr lang="fr-FR"/>
          </a:p>
        </p:txBody>
      </p:sp>
    </p:spTree>
    <p:extLst>
      <p:ext uri="{BB962C8B-B14F-4D97-AF65-F5344CB8AC3E}">
        <p14:creationId xmlns:p14="http://schemas.microsoft.com/office/powerpoint/2010/main" val="11976871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15</a:t>
            </a:fld>
            <a:endParaRPr lang="fr-FR"/>
          </a:p>
        </p:txBody>
      </p:sp>
    </p:spTree>
    <p:extLst>
      <p:ext uri="{BB962C8B-B14F-4D97-AF65-F5344CB8AC3E}">
        <p14:creationId xmlns:p14="http://schemas.microsoft.com/office/powerpoint/2010/main" val="16067511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16</a:t>
            </a:fld>
            <a:endParaRPr lang="fr-FR"/>
          </a:p>
        </p:txBody>
      </p:sp>
    </p:spTree>
    <p:extLst>
      <p:ext uri="{BB962C8B-B14F-4D97-AF65-F5344CB8AC3E}">
        <p14:creationId xmlns:p14="http://schemas.microsoft.com/office/powerpoint/2010/main" val="8046222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17</a:t>
            </a:fld>
            <a:endParaRPr lang="fr-FR"/>
          </a:p>
        </p:txBody>
      </p:sp>
    </p:spTree>
    <p:extLst>
      <p:ext uri="{BB962C8B-B14F-4D97-AF65-F5344CB8AC3E}">
        <p14:creationId xmlns:p14="http://schemas.microsoft.com/office/powerpoint/2010/main" val="22877312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18</a:t>
            </a:fld>
            <a:endParaRPr lang="fr-FR"/>
          </a:p>
        </p:txBody>
      </p:sp>
    </p:spTree>
    <p:extLst>
      <p:ext uri="{BB962C8B-B14F-4D97-AF65-F5344CB8AC3E}">
        <p14:creationId xmlns:p14="http://schemas.microsoft.com/office/powerpoint/2010/main" val="3027325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19</a:t>
            </a:fld>
            <a:endParaRPr lang="fr-FR"/>
          </a:p>
        </p:txBody>
      </p:sp>
    </p:spTree>
    <p:extLst>
      <p:ext uri="{BB962C8B-B14F-4D97-AF65-F5344CB8AC3E}">
        <p14:creationId xmlns:p14="http://schemas.microsoft.com/office/powerpoint/2010/main" val="2505000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2</a:t>
            </a:fld>
            <a:endParaRPr lang="fr-FR"/>
          </a:p>
        </p:txBody>
      </p:sp>
    </p:spTree>
    <p:extLst>
      <p:ext uri="{BB962C8B-B14F-4D97-AF65-F5344CB8AC3E}">
        <p14:creationId xmlns:p14="http://schemas.microsoft.com/office/powerpoint/2010/main" val="11383104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20</a:t>
            </a:fld>
            <a:endParaRPr lang="fr-FR"/>
          </a:p>
        </p:txBody>
      </p:sp>
    </p:spTree>
    <p:extLst>
      <p:ext uri="{BB962C8B-B14F-4D97-AF65-F5344CB8AC3E}">
        <p14:creationId xmlns:p14="http://schemas.microsoft.com/office/powerpoint/2010/main" val="4207228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21</a:t>
            </a:fld>
            <a:endParaRPr lang="fr-FR"/>
          </a:p>
        </p:txBody>
      </p:sp>
    </p:spTree>
    <p:extLst>
      <p:ext uri="{BB962C8B-B14F-4D97-AF65-F5344CB8AC3E}">
        <p14:creationId xmlns:p14="http://schemas.microsoft.com/office/powerpoint/2010/main" val="7371108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22</a:t>
            </a:fld>
            <a:endParaRPr lang="fr-FR"/>
          </a:p>
        </p:txBody>
      </p:sp>
    </p:spTree>
    <p:extLst>
      <p:ext uri="{BB962C8B-B14F-4D97-AF65-F5344CB8AC3E}">
        <p14:creationId xmlns:p14="http://schemas.microsoft.com/office/powerpoint/2010/main" val="11324662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23</a:t>
            </a:fld>
            <a:endParaRPr lang="fr-FR"/>
          </a:p>
        </p:txBody>
      </p:sp>
    </p:spTree>
    <p:extLst>
      <p:ext uri="{BB962C8B-B14F-4D97-AF65-F5344CB8AC3E}">
        <p14:creationId xmlns:p14="http://schemas.microsoft.com/office/powerpoint/2010/main" val="37096315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24</a:t>
            </a:fld>
            <a:endParaRPr lang="fr-FR"/>
          </a:p>
        </p:txBody>
      </p:sp>
    </p:spTree>
    <p:extLst>
      <p:ext uri="{BB962C8B-B14F-4D97-AF65-F5344CB8AC3E}">
        <p14:creationId xmlns:p14="http://schemas.microsoft.com/office/powerpoint/2010/main" val="200361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Entre nous humain, nous utilisons ce qu’on appel la base décimale pour communiquer les quantités. Dans d’autres cultures, on utilise des bases différentes (par exemple en Rome antique c’était la base 16 hexadécimale qui était utilisées pendant un temps), généralement la base 10 est privilégiée, sans doute parce que nous avons dix doigts,</a:t>
            </a:r>
          </a:p>
          <a:p>
            <a:endParaRPr lang="fr-FR" dirty="0"/>
          </a:p>
          <a:p>
            <a:r>
              <a:rPr lang="fr-FR" dirty="0"/>
              <a:t>Pédagogie active : les </a:t>
            </a:r>
            <a:r>
              <a:rPr lang="fr-FR" dirty="0" err="1"/>
              <a:t>TDs</a:t>
            </a:r>
            <a:r>
              <a:rPr lang="fr-FR" dirty="0"/>
              <a:t> permettent aux étudiants de construire leur cours</a:t>
            </a:r>
          </a:p>
          <a:p>
            <a:endParaRPr lang="fr-FR" dirty="0"/>
          </a:p>
          <a:p>
            <a:r>
              <a:rPr lang="fr-FR" dirty="0"/>
              <a:t>Les chiffres dans le monde numérique sont représentés sous la forme de séquences de 0 et 1. Cela étant car toutes puces, mis à part les technologies les plus avancées comme les puces quantiques et photoniques, utilisent des transistors (micro-interrupteurs) qui ne disposent que de deux états physique; ouvert ou fermé.</a:t>
            </a:r>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3</a:t>
            </a:fld>
            <a:endParaRPr lang="fr-FR"/>
          </a:p>
        </p:txBody>
      </p:sp>
    </p:spTree>
    <p:extLst>
      <p:ext uri="{BB962C8B-B14F-4D97-AF65-F5344CB8AC3E}">
        <p14:creationId xmlns:p14="http://schemas.microsoft.com/office/powerpoint/2010/main" val="1097630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4</a:t>
            </a:fld>
            <a:endParaRPr lang="fr-FR"/>
          </a:p>
        </p:txBody>
      </p:sp>
    </p:spTree>
    <p:extLst>
      <p:ext uri="{BB962C8B-B14F-4D97-AF65-F5344CB8AC3E}">
        <p14:creationId xmlns:p14="http://schemas.microsoft.com/office/powerpoint/2010/main" val="2981739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5</a:t>
            </a:fld>
            <a:endParaRPr lang="fr-FR"/>
          </a:p>
        </p:txBody>
      </p:sp>
    </p:spTree>
    <p:extLst>
      <p:ext uri="{BB962C8B-B14F-4D97-AF65-F5344CB8AC3E}">
        <p14:creationId xmlns:p14="http://schemas.microsoft.com/office/powerpoint/2010/main" val="25217921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6</a:t>
            </a:fld>
            <a:endParaRPr lang="fr-FR"/>
          </a:p>
        </p:txBody>
      </p:sp>
    </p:spTree>
    <p:extLst>
      <p:ext uri="{BB962C8B-B14F-4D97-AF65-F5344CB8AC3E}">
        <p14:creationId xmlns:p14="http://schemas.microsoft.com/office/powerpoint/2010/main" val="28074550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7</a:t>
            </a:fld>
            <a:endParaRPr lang="fr-FR"/>
          </a:p>
        </p:txBody>
      </p:sp>
    </p:spTree>
    <p:extLst>
      <p:ext uri="{BB962C8B-B14F-4D97-AF65-F5344CB8AC3E}">
        <p14:creationId xmlns:p14="http://schemas.microsoft.com/office/powerpoint/2010/main" val="2169647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8</a:t>
            </a:fld>
            <a:endParaRPr lang="fr-FR"/>
          </a:p>
        </p:txBody>
      </p:sp>
    </p:spTree>
    <p:extLst>
      <p:ext uri="{BB962C8B-B14F-4D97-AF65-F5344CB8AC3E}">
        <p14:creationId xmlns:p14="http://schemas.microsoft.com/office/powerpoint/2010/main" val="3554280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solidFill>
                  <a:srgbClr val="374151"/>
                </a:solidFill>
                <a:effectLst/>
                <a:latin typeface="Söhne"/>
              </a:rPr>
              <a:t>When two numbers are added on a CPU (Central Processing Unit), the CPU performs a series of steps to carry out the addition. Here's a simplified explanation of how this works:</a:t>
            </a:r>
          </a:p>
          <a:p>
            <a:pPr algn="l">
              <a:buFont typeface="+mj-lt"/>
              <a:buAutoNum type="arabicPeriod"/>
            </a:pPr>
            <a:r>
              <a:rPr lang="en-US" b="0" i="0" dirty="0">
                <a:solidFill>
                  <a:srgbClr val="374151"/>
                </a:solidFill>
                <a:effectLst/>
                <a:latin typeface="Söhne"/>
              </a:rPr>
              <a:t>Fetching: The CPU fetches the two numbers (in binary format) from memory or registers and loads them into its internal processing unit.</a:t>
            </a:r>
          </a:p>
          <a:p>
            <a:pPr algn="l">
              <a:buFont typeface="+mj-lt"/>
              <a:buAutoNum type="arabicPeriod"/>
            </a:pPr>
            <a:r>
              <a:rPr lang="en-US" b="0" i="0" dirty="0">
                <a:solidFill>
                  <a:srgbClr val="374151"/>
                </a:solidFill>
                <a:effectLst/>
                <a:latin typeface="Söhne"/>
              </a:rPr>
              <a:t>Decoding: The CPU decodes the instructions that tell it to add the two numbers together.</a:t>
            </a:r>
          </a:p>
          <a:p>
            <a:pPr algn="l">
              <a:buFont typeface="+mj-lt"/>
              <a:buAutoNum type="arabicPeriod"/>
            </a:pPr>
            <a:r>
              <a:rPr lang="en-US" b="0" i="0" dirty="0">
                <a:solidFill>
                  <a:srgbClr val="374151"/>
                </a:solidFill>
                <a:effectLst/>
                <a:latin typeface="Söhne"/>
              </a:rPr>
              <a:t>Addition: The CPU adds the two numbers using a series of logic gates that perform binary addition, similar to the method I explained earlier using Boolean logic. These logic gates take the two input bits and produce a sum bit and a carry bit.</a:t>
            </a:r>
          </a:p>
          <a:p>
            <a:pPr algn="l">
              <a:buFont typeface="+mj-lt"/>
              <a:buAutoNum type="arabicPeriod"/>
            </a:pPr>
            <a:r>
              <a:rPr lang="en-US" b="0" i="0" dirty="0">
                <a:solidFill>
                  <a:srgbClr val="374151"/>
                </a:solidFill>
                <a:effectLst/>
                <a:latin typeface="Söhne"/>
              </a:rPr>
              <a:t>Carry propagation: If there is a carry bit produced in step 3, the CPU must propagate the carry bit to the next bit position. This is done by connecting the carry output of one adder to the carry input of the next adder in a chain.</a:t>
            </a:r>
          </a:p>
          <a:p>
            <a:pPr algn="l">
              <a:buFont typeface="+mj-lt"/>
              <a:buAutoNum type="arabicPeriod"/>
            </a:pPr>
            <a:r>
              <a:rPr lang="en-US" b="0" i="0" dirty="0">
                <a:solidFill>
                  <a:srgbClr val="374151"/>
                </a:solidFill>
                <a:effectLst/>
                <a:latin typeface="Söhne"/>
              </a:rPr>
              <a:t>Result storage: Once the addition is complete, the CPU stores the result (in binary format) back into memory or registers.</a:t>
            </a:r>
          </a:p>
          <a:p>
            <a:pPr algn="l"/>
            <a:r>
              <a:rPr lang="en-US" b="0" i="0" dirty="0">
                <a:solidFill>
                  <a:srgbClr val="374151"/>
                </a:solidFill>
                <a:effectLst/>
                <a:latin typeface="Söhne"/>
              </a:rPr>
              <a:t>The above process is a high-level overview of how addition is carried out on a CPU. In reality, modern CPUs are much more complex and perform many more operations in parallel. They use highly optimized circuits and algorithms to carry out arithmetic operations quickly and efficiently.</a:t>
            </a:r>
          </a:p>
          <a:p>
            <a:endParaRPr lang="fr-FR" dirty="0"/>
          </a:p>
        </p:txBody>
      </p:sp>
      <p:sp>
        <p:nvSpPr>
          <p:cNvPr id="4" name="Espace réservé du numéro de diapositive 3"/>
          <p:cNvSpPr>
            <a:spLocks noGrp="1"/>
          </p:cNvSpPr>
          <p:nvPr>
            <p:ph type="sldNum" sz="quarter" idx="5"/>
          </p:nvPr>
        </p:nvSpPr>
        <p:spPr/>
        <p:txBody>
          <a:bodyPr/>
          <a:lstStyle/>
          <a:p>
            <a:fld id="{1AFE18E0-C2C2-4018-B4D6-AE5FB32E6338}" type="slidenum">
              <a:rPr lang="fr-FR" smtClean="0"/>
              <a:pPr/>
              <a:t>9</a:t>
            </a:fld>
            <a:endParaRPr lang="fr-FR"/>
          </a:p>
        </p:txBody>
      </p:sp>
    </p:spTree>
    <p:extLst>
      <p:ext uri="{BB962C8B-B14F-4D97-AF65-F5344CB8AC3E}">
        <p14:creationId xmlns:p14="http://schemas.microsoft.com/office/powerpoint/2010/main" val="14529940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Disposition personnalisée">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264EFE3F-5230-4EAE-A4FC-5208D1AF7E0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622122"/>
            <a:ext cx="9143270" cy="5235878"/>
          </a:xfrm>
          <a:prstGeom prst="rect">
            <a:avLst/>
          </a:prstGeom>
        </p:spPr>
      </p:pic>
      <p:sp>
        <p:nvSpPr>
          <p:cNvPr id="3" name="Espace réservé de la date 2"/>
          <p:cNvSpPr>
            <a:spLocks noGrp="1"/>
          </p:cNvSpPr>
          <p:nvPr>
            <p:ph type="dt" sz="half" idx="10"/>
          </p:nvPr>
        </p:nvSpPr>
        <p:spPr/>
        <p:txBody>
          <a:bodyPr/>
          <a:lstStyle/>
          <a:p>
            <a:fld id="{D26EE32D-2D8E-45BF-9100-8E61103C60AC}" type="datetime1">
              <a:rPr lang="fr-FR" smtClean="0"/>
              <a:t>05/07/2023</a:t>
            </a:fld>
            <a:endParaRPr lang="fr-FR"/>
          </a:p>
        </p:txBody>
      </p:sp>
      <p:sp>
        <p:nvSpPr>
          <p:cNvPr id="4" name="Espace réservé du pied de page 3"/>
          <p:cNvSpPr>
            <a:spLocks noGrp="1"/>
          </p:cNvSpPr>
          <p:nvPr>
            <p:ph type="ftr" sz="quarter" idx="11"/>
          </p:nvPr>
        </p:nvSpPr>
        <p:spPr>
          <a:xfrm>
            <a:off x="3124200" y="6245225"/>
            <a:ext cx="2895600" cy="476250"/>
          </a:xfrm>
          <a:prstGeom prst="rect">
            <a:avLst/>
          </a:prstGeom>
        </p:spPr>
        <p:txBody>
          <a:bodyPr/>
          <a:lstStyle/>
          <a:p>
            <a:endParaRPr lang="fr-FR"/>
          </a:p>
        </p:txBody>
      </p:sp>
      <p:sp>
        <p:nvSpPr>
          <p:cNvPr id="5" name="Espace réservé du numéro de diapositive 4"/>
          <p:cNvSpPr>
            <a:spLocks noGrp="1"/>
          </p:cNvSpPr>
          <p:nvPr>
            <p:ph type="sldNum" sz="quarter" idx="12"/>
          </p:nvPr>
        </p:nvSpPr>
        <p:spPr/>
        <p:txBody>
          <a:bodyPr/>
          <a:lstStyle/>
          <a:p>
            <a:fld id="{AE37ED50-3A3C-44DD-B934-1ABCDF22CA9A}" type="slidenum">
              <a:rPr lang="fr-FR" smtClean="0"/>
              <a:pPr/>
              <a:t>‹N°›</a:t>
            </a:fld>
            <a:endParaRPr lang="fr-FR"/>
          </a:p>
        </p:txBody>
      </p:sp>
      <p:sp>
        <p:nvSpPr>
          <p:cNvPr id="7" name="Espace réservé du texte 19"/>
          <p:cNvSpPr>
            <a:spLocks noGrp="1"/>
          </p:cNvSpPr>
          <p:nvPr>
            <p:ph type="body" sz="quarter" idx="13" hasCustomPrompt="1"/>
          </p:nvPr>
        </p:nvSpPr>
        <p:spPr>
          <a:xfrm>
            <a:off x="2992848" y="177069"/>
            <a:ext cx="3158304" cy="319088"/>
          </a:xfrm>
          <a:solidFill>
            <a:schemeClr val="bg1"/>
          </a:solidFill>
        </p:spPr>
        <p:txBody>
          <a:bodyPr anchor="ctr">
            <a:noAutofit/>
          </a:bodyPr>
          <a:lstStyle>
            <a:lvl1pPr marL="0" indent="0" algn="ctr">
              <a:buNone/>
              <a:defRPr sz="1800" baseline="0">
                <a:solidFill>
                  <a:srgbClr val="C6AA76"/>
                </a:solidFill>
                <a:latin typeface="+mn-lt"/>
              </a:defRPr>
            </a:lvl1pPr>
          </a:lstStyle>
          <a:p>
            <a:pPr lvl="0"/>
            <a:r>
              <a:rPr lang="fr-FR" dirty="0"/>
              <a:t>Nom du formateur</a:t>
            </a:r>
          </a:p>
        </p:txBody>
      </p:sp>
      <p:sp>
        <p:nvSpPr>
          <p:cNvPr id="12" name="Espace réservé du texte 11"/>
          <p:cNvSpPr>
            <a:spLocks noGrp="1"/>
          </p:cNvSpPr>
          <p:nvPr>
            <p:ph type="body" sz="quarter" idx="14" hasCustomPrompt="1"/>
          </p:nvPr>
        </p:nvSpPr>
        <p:spPr>
          <a:xfrm>
            <a:off x="2168160" y="894207"/>
            <a:ext cx="4806950" cy="595313"/>
          </a:xfrm>
        </p:spPr>
        <p:txBody>
          <a:bodyPr anchor="ctr"/>
          <a:lstStyle>
            <a:lvl1pPr marL="0" indent="0" algn="ctr">
              <a:buNone/>
              <a:defRPr lang="fr-FR" sz="2800" kern="0" dirty="0" smtClean="0">
                <a:solidFill>
                  <a:srgbClr val="285B99"/>
                </a:solidFill>
                <a:latin typeface="+mj-lt"/>
                <a:ea typeface="+mn-ea"/>
                <a:cs typeface="+mn-cs"/>
              </a:defRPr>
            </a:lvl1pPr>
          </a:lstStyle>
          <a:p>
            <a:pPr lvl="0"/>
            <a:r>
              <a:rPr lang="fr-FR" dirty="0"/>
              <a:t>MODIFIEZ LE TITRE</a:t>
            </a:r>
          </a:p>
        </p:txBody>
      </p:sp>
      <p:cxnSp>
        <p:nvCxnSpPr>
          <p:cNvPr id="14" name="Connecteur droit 13"/>
          <p:cNvCxnSpPr/>
          <p:nvPr userDrawn="1"/>
        </p:nvCxnSpPr>
        <p:spPr>
          <a:xfrm flipV="1">
            <a:off x="2940223" y="761359"/>
            <a:ext cx="3263554" cy="247"/>
          </a:xfrm>
          <a:prstGeom prst="line">
            <a:avLst/>
          </a:prstGeom>
          <a:ln w="19050">
            <a:solidFill>
              <a:srgbClr val="285B99"/>
            </a:solidFill>
          </a:ln>
        </p:spPr>
        <p:style>
          <a:lnRef idx="1">
            <a:schemeClr val="accent1"/>
          </a:lnRef>
          <a:fillRef idx="0">
            <a:schemeClr val="accent1"/>
          </a:fillRef>
          <a:effectRef idx="0">
            <a:schemeClr val="accent1"/>
          </a:effectRef>
          <a:fontRef idx="minor">
            <a:schemeClr val="tx1"/>
          </a:fontRef>
        </p:style>
      </p:cxnSp>
      <p:sp>
        <p:nvSpPr>
          <p:cNvPr id="19" name="Ellipse 18"/>
          <p:cNvSpPr/>
          <p:nvPr userDrawn="1"/>
        </p:nvSpPr>
        <p:spPr>
          <a:xfrm>
            <a:off x="3912000" y="2684145"/>
            <a:ext cx="3708000" cy="3708000"/>
          </a:xfrm>
          <a:prstGeom prst="ellipse">
            <a:avLst/>
          </a:prstGeom>
          <a:solidFill>
            <a:srgbClr val="B99657">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Ellipse 19"/>
          <p:cNvSpPr/>
          <p:nvPr userDrawn="1"/>
        </p:nvSpPr>
        <p:spPr>
          <a:xfrm>
            <a:off x="6473227" y="1887325"/>
            <a:ext cx="1800000" cy="180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1" name="Image 2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853342" y="2413319"/>
            <a:ext cx="1093271" cy="854967"/>
          </a:xfrm>
          <a:prstGeom prst="rect">
            <a:avLst/>
          </a:prstGeom>
        </p:spPr>
      </p:pic>
      <p:sp>
        <p:nvSpPr>
          <p:cNvPr id="23" name="Espace réservé du texte 22"/>
          <p:cNvSpPr>
            <a:spLocks noGrp="1"/>
          </p:cNvSpPr>
          <p:nvPr>
            <p:ph type="body" sz="quarter" idx="15" hasCustomPrompt="1"/>
          </p:nvPr>
        </p:nvSpPr>
        <p:spPr>
          <a:xfrm>
            <a:off x="3912000" y="3268286"/>
            <a:ext cx="3708000" cy="2647610"/>
          </a:xfrm>
          <a:prstGeom prst="ellipse">
            <a:avLst/>
          </a:prstGeom>
        </p:spPr>
        <p:txBody>
          <a:bodyPr anchor="ctr">
            <a:normAutofit/>
          </a:bodyPr>
          <a:lstStyle>
            <a:lvl1pPr marL="0" indent="0" algn="ctr">
              <a:buNone/>
              <a:defRPr sz="4000">
                <a:solidFill>
                  <a:schemeClr val="bg1"/>
                </a:solidFill>
                <a:latin typeface="+mn-lt"/>
              </a:defRPr>
            </a:lvl1pPr>
          </a:lstStyle>
          <a:p>
            <a:pPr lvl="0"/>
            <a:r>
              <a:rPr lang="fr-FR" dirty="0"/>
              <a:t>Intitulé formation</a:t>
            </a:r>
          </a:p>
        </p:txBody>
      </p:sp>
      <p:cxnSp>
        <p:nvCxnSpPr>
          <p:cNvPr id="25" name="Connecteur droit 24"/>
          <p:cNvCxnSpPr/>
          <p:nvPr userDrawn="1"/>
        </p:nvCxnSpPr>
        <p:spPr>
          <a:xfrm flipV="1">
            <a:off x="5276661" y="5893542"/>
            <a:ext cx="1276539" cy="2235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Espace réservé pour une image  5">
            <a:extLst>
              <a:ext uri="{FF2B5EF4-FFF2-40B4-BE49-F238E27FC236}">
                <a16:creationId xmlns:a16="http://schemas.microsoft.com/office/drawing/2014/main" id="{4812CC12-9574-4A7A-9F8C-71875D193C69}"/>
              </a:ext>
            </a:extLst>
          </p:cNvPr>
          <p:cNvSpPr>
            <a:spLocks noGrp="1"/>
          </p:cNvSpPr>
          <p:nvPr>
            <p:ph type="pic" sz="quarter" idx="16" hasCustomPrompt="1"/>
          </p:nvPr>
        </p:nvSpPr>
        <p:spPr>
          <a:xfrm>
            <a:off x="176213" y="177800"/>
            <a:ext cx="1697037" cy="1306513"/>
          </a:xfrm>
        </p:spPr>
        <p:txBody>
          <a:bodyPr>
            <a:normAutofit/>
          </a:bodyPr>
          <a:lstStyle>
            <a:lvl1pPr marL="0" indent="0">
              <a:buNone/>
              <a:defRPr sz="1600"/>
            </a:lvl1pPr>
          </a:lstStyle>
          <a:p>
            <a:r>
              <a:rPr lang="fr-FR" dirty="0"/>
              <a:t>Logo formateur</a:t>
            </a:r>
          </a:p>
        </p:txBody>
      </p:sp>
    </p:spTree>
    <p:extLst>
      <p:ext uri="{BB962C8B-B14F-4D97-AF65-F5344CB8AC3E}">
        <p14:creationId xmlns:p14="http://schemas.microsoft.com/office/powerpoint/2010/main" val="364656547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0_Diapositive de titre">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E507F4A1-99A2-4A41-B3E4-CADF11E0E55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9689" y="-2"/>
            <a:ext cx="2291528" cy="6852494"/>
          </a:xfrm>
          <a:prstGeom prst="rect">
            <a:avLst/>
          </a:prstGeom>
        </p:spPr>
      </p:pic>
      <p:sp>
        <p:nvSpPr>
          <p:cNvPr id="6" name="Slide Number Placeholder 5"/>
          <p:cNvSpPr>
            <a:spLocks noGrp="1"/>
          </p:cNvSpPr>
          <p:nvPr>
            <p:ph type="sldNum" sz="quarter" idx="12"/>
          </p:nvPr>
        </p:nvSpPr>
        <p:spPr>
          <a:xfrm>
            <a:off x="8616605" y="6378792"/>
            <a:ext cx="512661" cy="337984"/>
          </a:xfrm>
          <a:solidFill>
            <a:schemeClr val="bg1"/>
          </a:solidFill>
        </p:spPr>
        <p:txBody>
          <a:bodyPr/>
          <a:lstStyle>
            <a:lvl1pPr>
              <a:defRPr>
                <a:solidFill>
                  <a:srgbClr val="C6AA76"/>
                </a:solidFill>
              </a:defRPr>
            </a:lvl1pPr>
          </a:lstStyle>
          <a:p>
            <a:fld id="{2AA957AF-53C0-420B-9C2D-77DB1416566C}" type="slidenum">
              <a:rPr lang="en-US" smtClean="0"/>
              <a:pPr/>
              <a:t>‹N°›</a:t>
            </a:fld>
            <a:endParaRPr lang="en-US"/>
          </a:p>
        </p:txBody>
      </p:sp>
      <p:sp>
        <p:nvSpPr>
          <p:cNvPr id="20" name="Espace réservé du texte 19"/>
          <p:cNvSpPr>
            <a:spLocks noGrp="1"/>
          </p:cNvSpPr>
          <p:nvPr>
            <p:ph type="body" sz="quarter" idx="13"/>
          </p:nvPr>
        </p:nvSpPr>
        <p:spPr>
          <a:xfrm>
            <a:off x="2354520" y="204710"/>
            <a:ext cx="6774745" cy="431800"/>
          </a:xfrm>
          <a:solidFill>
            <a:schemeClr val="bg1"/>
          </a:solidFill>
        </p:spPr>
        <p:txBody>
          <a:bodyPr anchor="ctr">
            <a:noAutofit/>
          </a:bodyPr>
          <a:lstStyle>
            <a:lvl1pPr marL="0" indent="0" algn="ctr">
              <a:buNone/>
              <a:defRPr sz="2400" baseline="0">
                <a:solidFill>
                  <a:srgbClr val="C6AA76"/>
                </a:solidFill>
                <a:latin typeface="+mn-lt"/>
              </a:defRPr>
            </a:lvl1pPr>
          </a:lstStyle>
          <a:p>
            <a:endParaRPr lang="fr-FR" dirty="0"/>
          </a:p>
        </p:txBody>
      </p:sp>
      <p:sp>
        <p:nvSpPr>
          <p:cNvPr id="27" name="Rectangle 26"/>
          <p:cNvSpPr/>
          <p:nvPr userDrawn="1"/>
        </p:nvSpPr>
        <p:spPr>
          <a:xfrm>
            <a:off x="3347864" y="841220"/>
            <a:ext cx="3816424" cy="8595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texte 3"/>
          <p:cNvSpPr>
            <a:spLocks noGrp="1"/>
          </p:cNvSpPr>
          <p:nvPr>
            <p:ph type="body" sz="quarter" idx="14" hasCustomPrompt="1"/>
          </p:nvPr>
        </p:nvSpPr>
        <p:spPr>
          <a:xfrm>
            <a:off x="4187508" y="6376987"/>
            <a:ext cx="2295525" cy="481013"/>
          </a:xfrm>
          <a:solidFill>
            <a:schemeClr val="bg1"/>
          </a:solidFill>
        </p:spPr>
        <p:txBody>
          <a:bodyPr anchor="ctr">
            <a:noAutofit/>
          </a:bodyPr>
          <a:lstStyle>
            <a:lvl1pPr marL="0" indent="0" algn="ctr">
              <a:buNone/>
              <a:defRPr sz="1200" baseline="0">
                <a:solidFill>
                  <a:srgbClr val="285B99"/>
                </a:solidFill>
                <a:latin typeface="+mn-lt"/>
              </a:defRPr>
            </a:lvl1pPr>
            <a:lvl2pPr marL="457200" indent="0">
              <a:buNone/>
              <a:defRPr>
                <a:latin typeface="+mn-lt"/>
              </a:defRPr>
            </a:lvl2pPr>
            <a:lvl3pPr marL="449262" indent="0">
              <a:buNone/>
              <a:defRPr>
                <a:latin typeface="+mn-lt"/>
              </a:defRPr>
            </a:lvl3pPr>
            <a:lvl4pPr marL="11112" indent="0">
              <a:buNone/>
              <a:defRPr>
                <a:latin typeface="+mn-lt"/>
              </a:defRPr>
            </a:lvl4pPr>
            <a:lvl5pPr marL="717550" indent="0">
              <a:buNone/>
              <a:defRPr>
                <a:latin typeface="+mn-lt"/>
              </a:defRPr>
            </a:lvl5pPr>
          </a:lstStyle>
          <a:p>
            <a:pPr lvl="0"/>
            <a:r>
              <a:rPr lang="fr-FR" dirty="0"/>
              <a:t>Nom du formateur</a:t>
            </a:r>
          </a:p>
        </p:txBody>
      </p:sp>
      <p:sp>
        <p:nvSpPr>
          <p:cNvPr id="9" name="Rectangle 8">
            <a:extLst>
              <a:ext uri="{FF2B5EF4-FFF2-40B4-BE49-F238E27FC236}">
                <a16:creationId xmlns:a16="http://schemas.microsoft.com/office/drawing/2014/main" id="{7A3C0C70-D037-4ADA-AC46-B322CA221560}"/>
              </a:ext>
            </a:extLst>
          </p:cNvPr>
          <p:cNvSpPr/>
          <p:nvPr userDrawn="1"/>
        </p:nvSpPr>
        <p:spPr>
          <a:xfrm rot="16474907">
            <a:off x="-1459863" y="3400330"/>
            <a:ext cx="6864666" cy="45719"/>
          </a:xfrm>
          <a:prstGeom prst="rect">
            <a:avLst/>
          </a:prstGeom>
          <a:solidFill>
            <a:srgbClr val="002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Rectangle 9">
            <a:extLst>
              <a:ext uri="{FF2B5EF4-FFF2-40B4-BE49-F238E27FC236}">
                <a16:creationId xmlns:a16="http://schemas.microsoft.com/office/drawing/2014/main" id="{E2A5D4B1-8E1D-41FF-8B45-3197E064C19A}"/>
              </a:ext>
            </a:extLst>
          </p:cNvPr>
          <p:cNvSpPr/>
          <p:nvPr userDrawn="1"/>
        </p:nvSpPr>
        <p:spPr>
          <a:xfrm rot="16474907" flipV="1">
            <a:off x="-1531324" y="3387243"/>
            <a:ext cx="6857696" cy="66616"/>
          </a:xfrm>
          <a:prstGeom prst="rect">
            <a:avLst/>
          </a:prstGeom>
          <a:solidFill>
            <a:srgbClr val="B38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Triangle isocèle 10">
            <a:extLst>
              <a:ext uri="{FF2B5EF4-FFF2-40B4-BE49-F238E27FC236}">
                <a16:creationId xmlns:a16="http://schemas.microsoft.com/office/drawing/2014/main" id="{5C77E2AD-6C57-4624-A0F9-88FE06FD3B34}"/>
              </a:ext>
            </a:extLst>
          </p:cNvPr>
          <p:cNvSpPr/>
          <p:nvPr userDrawn="1"/>
        </p:nvSpPr>
        <p:spPr>
          <a:xfrm>
            <a:off x="1727689" y="664748"/>
            <a:ext cx="1080962" cy="6193252"/>
          </a:xfrm>
          <a:prstGeom prst="triangle">
            <a:avLst>
              <a:gd name="adj" fmla="val 4792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Titre 20"/>
          <p:cNvSpPr>
            <a:spLocks noGrp="1"/>
          </p:cNvSpPr>
          <p:nvPr>
            <p:ph type="title" hasCustomPrompt="1"/>
          </p:nvPr>
        </p:nvSpPr>
        <p:spPr>
          <a:xfrm>
            <a:off x="3347864" y="3717032"/>
            <a:ext cx="5686798" cy="499548"/>
          </a:xfrm>
          <a:prstGeom prst="rect">
            <a:avLst/>
          </a:prstGeom>
          <a:solidFill>
            <a:schemeClr val="bg1"/>
          </a:solidFill>
        </p:spPr>
        <p:txBody>
          <a:bodyPr anchor="ctr">
            <a:noAutofit/>
          </a:bodyPr>
          <a:lstStyle>
            <a:lvl1pPr algn="l">
              <a:defRPr sz="3200">
                <a:solidFill>
                  <a:srgbClr val="285B99"/>
                </a:solidFill>
                <a:latin typeface="+mn-lt"/>
              </a:defRPr>
            </a:lvl1pPr>
          </a:lstStyle>
          <a:p>
            <a:r>
              <a:rPr lang="fr-FR" dirty="0"/>
              <a:t>MODIFIEZ LE STYLE DU TITRE</a:t>
            </a:r>
          </a:p>
        </p:txBody>
      </p:sp>
      <p:pic>
        <p:nvPicPr>
          <p:cNvPr id="8" name="Image 7">
            <a:extLst>
              <a:ext uri="{FF2B5EF4-FFF2-40B4-BE49-F238E27FC236}">
                <a16:creationId xmlns:a16="http://schemas.microsoft.com/office/drawing/2014/main" id="{2083FBB3-63E0-436A-B631-822BB26556E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253844" y="420610"/>
            <a:ext cx="1473845" cy="1036375"/>
          </a:xfrm>
          <a:prstGeom prst="rect">
            <a:avLst/>
          </a:prstGeom>
        </p:spPr>
      </p:pic>
    </p:spTree>
    <p:extLst>
      <p:ext uri="{BB962C8B-B14F-4D97-AF65-F5344CB8AC3E}">
        <p14:creationId xmlns:p14="http://schemas.microsoft.com/office/powerpoint/2010/main" val="338770723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1_Diapositive de titre">
    <p:bg>
      <p:bgRef idx="1001">
        <a:schemeClr val="bg1"/>
      </p:bgRef>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1C4132CB-1741-431D-AEB7-CBEA77F29B4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34925"/>
            <a:ext cx="9144000" cy="3416604"/>
          </a:xfrm>
          <a:prstGeom prst="rect">
            <a:avLst/>
          </a:prstGeom>
        </p:spPr>
      </p:pic>
      <p:sp>
        <p:nvSpPr>
          <p:cNvPr id="6" name="Slide Number Placeholder 5"/>
          <p:cNvSpPr>
            <a:spLocks noGrp="1"/>
          </p:cNvSpPr>
          <p:nvPr>
            <p:ph type="sldNum" sz="quarter" idx="12"/>
          </p:nvPr>
        </p:nvSpPr>
        <p:spPr>
          <a:xfrm>
            <a:off x="8616605" y="6378792"/>
            <a:ext cx="512661" cy="337984"/>
          </a:xfrm>
          <a:solidFill>
            <a:schemeClr val="bg1"/>
          </a:solidFill>
        </p:spPr>
        <p:txBody>
          <a:bodyPr/>
          <a:lstStyle>
            <a:lvl1pPr>
              <a:defRPr>
                <a:solidFill>
                  <a:srgbClr val="C6AA76"/>
                </a:solidFill>
              </a:defRPr>
            </a:lvl1pPr>
          </a:lstStyle>
          <a:p>
            <a:fld id="{2AA957AF-53C0-420B-9C2D-77DB1416566C}" type="slidenum">
              <a:rPr lang="en-US" smtClean="0"/>
              <a:pPr/>
              <a:t>‹N°›</a:t>
            </a:fld>
            <a:endParaRPr lang="en-US"/>
          </a:p>
        </p:txBody>
      </p:sp>
      <p:sp>
        <p:nvSpPr>
          <p:cNvPr id="4" name="Espace réservé du texte 3"/>
          <p:cNvSpPr>
            <a:spLocks noGrp="1"/>
          </p:cNvSpPr>
          <p:nvPr>
            <p:ph type="body" sz="quarter" idx="14" hasCustomPrompt="1"/>
          </p:nvPr>
        </p:nvSpPr>
        <p:spPr>
          <a:xfrm>
            <a:off x="4187508" y="6376987"/>
            <a:ext cx="2295525" cy="481013"/>
          </a:xfrm>
          <a:solidFill>
            <a:schemeClr val="bg1"/>
          </a:solidFill>
        </p:spPr>
        <p:txBody>
          <a:bodyPr anchor="ctr">
            <a:noAutofit/>
          </a:bodyPr>
          <a:lstStyle>
            <a:lvl1pPr marL="0" indent="0" algn="ctr">
              <a:buNone/>
              <a:defRPr sz="1200" baseline="0">
                <a:solidFill>
                  <a:srgbClr val="285B99"/>
                </a:solidFill>
                <a:latin typeface="+mn-lt"/>
              </a:defRPr>
            </a:lvl1pPr>
            <a:lvl2pPr marL="457200" indent="0">
              <a:buNone/>
              <a:defRPr>
                <a:latin typeface="+mn-lt"/>
              </a:defRPr>
            </a:lvl2pPr>
            <a:lvl3pPr marL="449262" indent="0">
              <a:buNone/>
              <a:defRPr>
                <a:latin typeface="+mn-lt"/>
              </a:defRPr>
            </a:lvl3pPr>
            <a:lvl4pPr marL="11112" indent="0">
              <a:buNone/>
              <a:defRPr>
                <a:latin typeface="+mn-lt"/>
              </a:defRPr>
            </a:lvl4pPr>
            <a:lvl5pPr marL="717550" indent="0">
              <a:buNone/>
              <a:defRPr>
                <a:latin typeface="+mn-lt"/>
              </a:defRPr>
            </a:lvl5pPr>
          </a:lstStyle>
          <a:p>
            <a:pPr lvl="0"/>
            <a:r>
              <a:rPr lang="fr-FR" dirty="0"/>
              <a:t>MODIFIEZ BAS DE PAGE</a:t>
            </a:r>
          </a:p>
        </p:txBody>
      </p:sp>
      <p:sp>
        <p:nvSpPr>
          <p:cNvPr id="8" name="Espace réservé du numéro de diapositive 1">
            <a:extLst>
              <a:ext uri="{FF2B5EF4-FFF2-40B4-BE49-F238E27FC236}">
                <a16:creationId xmlns:a16="http://schemas.microsoft.com/office/drawing/2014/main" id="{CACD162B-DF22-439E-A4EF-85FA5749F879}"/>
              </a:ext>
            </a:extLst>
          </p:cNvPr>
          <p:cNvSpPr txBox="1">
            <a:spLocks/>
          </p:cNvSpPr>
          <p:nvPr userDrawn="1"/>
        </p:nvSpPr>
        <p:spPr>
          <a:xfrm>
            <a:off x="3124200" y="6245225"/>
            <a:ext cx="2895600" cy="476250"/>
          </a:xfrm>
          <a:prstGeom prst="rect">
            <a:avLst/>
          </a:prstGeom>
        </p:spPr>
        <p:txBody>
          <a:bodyPr/>
          <a:lstStyle>
            <a:defPPr>
              <a:defRPr lang="fr-FR"/>
            </a:defPPr>
            <a:lvl1pPr marL="0" algn="l" defTabSz="914400" rtl="0" eaLnBrk="1" latinLnBrk="0" hangingPunct="1">
              <a:defRPr lang="fr-F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29B5A08-603F-FB4C-83AF-A3ECDB400EB2}" type="slidenum">
              <a:rPr lang="fr-FR" smtClean="0"/>
              <a:pPr/>
              <a:t>‹N°›</a:t>
            </a:fld>
            <a:endParaRPr lang="fr-FR" dirty="0"/>
          </a:p>
        </p:txBody>
      </p:sp>
      <p:sp>
        <p:nvSpPr>
          <p:cNvPr id="10" name="Rectangle 9">
            <a:extLst>
              <a:ext uri="{FF2B5EF4-FFF2-40B4-BE49-F238E27FC236}">
                <a16:creationId xmlns:a16="http://schemas.microsoft.com/office/drawing/2014/main" id="{5AA11B7F-331E-4C53-B508-7668FB8426DB}"/>
              </a:ext>
            </a:extLst>
          </p:cNvPr>
          <p:cNvSpPr/>
          <p:nvPr userDrawn="1"/>
        </p:nvSpPr>
        <p:spPr>
          <a:xfrm>
            <a:off x="2198077" y="6245225"/>
            <a:ext cx="4747846" cy="6127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46" dirty="0"/>
          </a:p>
        </p:txBody>
      </p:sp>
      <p:cxnSp>
        <p:nvCxnSpPr>
          <p:cNvPr id="11" name="Connecteur droit 10">
            <a:extLst>
              <a:ext uri="{FF2B5EF4-FFF2-40B4-BE49-F238E27FC236}">
                <a16:creationId xmlns:a16="http://schemas.microsoft.com/office/drawing/2014/main" id="{AD3B8FBE-EF6F-4C78-8B48-1C8AA62206D0}"/>
              </a:ext>
            </a:extLst>
          </p:cNvPr>
          <p:cNvCxnSpPr/>
          <p:nvPr userDrawn="1"/>
        </p:nvCxnSpPr>
        <p:spPr>
          <a:xfrm>
            <a:off x="4026459" y="5873468"/>
            <a:ext cx="3759388" cy="2897"/>
          </a:xfrm>
          <a:prstGeom prst="line">
            <a:avLst/>
          </a:prstGeom>
          <a:ln w="28575">
            <a:solidFill>
              <a:srgbClr val="295E9E"/>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10C7F4D9-AB40-4DC4-99D2-B36DCF1DA577}"/>
              </a:ext>
            </a:extLst>
          </p:cNvPr>
          <p:cNvSpPr/>
          <p:nvPr userDrawn="1"/>
        </p:nvSpPr>
        <p:spPr>
          <a:xfrm>
            <a:off x="0" y="3530301"/>
            <a:ext cx="9144000" cy="78088"/>
          </a:xfrm>
          <a:prstGeom prst="rect">
            <a:avLst/>
          </a:prstGeom>
          <a:solidFill>
            <a:srgbClr val="002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Rectangle 13">
            <a:extLst>
              <a:ext uri="{FF2B5EF4-FFF2-40B4-BE49-F238E27FC236}">
                <a16:creationId xmlns:a16="http://schemas.microsoft.com/office/drawing/2014/main" id="{A265E568-0620-46A8-BBB3-2E1EBCB6FF47}"/>
              </a:ext>
            </a:extLst>
          </p:cNvPr>
          <p:cNvSpPr/>
          <p:nvPr userDrawn="1"/>
        </p:nvSpPr>
        <p:spPr>
          <a:xfrm>
            <a:off x="0" y="3394998"/>
            <a:ext cx="9144000" cy="78088"/>
          </a:xfrm>
          <a:prstGeom prst="rect">
            <a:avLst/>
          </a:prstGeom>
          <a:solidFill>
            <a:srgbClr val="B38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Rectangle 14">
            <a:extLst>
              <a:ext uri="{FF2B5EF4-FFF2-40B4-BE49-F238E27FC236}">
                <a16:creationId xmlns:a16="http://schemas.microsoft.com/office/drawing/2014/main" id="{E6CFAA71-6E05-4D2A-A2CD-46EDFFA7F0A5}"/>
              </a:ext>
            </a:extLst>
          </p:cNvPr>
          <p:cNvSpPr/>
          <p:nvPr userDrawn="1"/>
        </p:nvSpPr>
        <p:spPr>
          <a:xfrm>
            <a:off x="0" y="3678556"/>
            <a:ext cx="9144000" cy="78088"/>
          </a:xfrm>
          <a:prstGeom prst="rect">
            <a:avLst/>
          </a:prstGeom>
          <a:solidFill>
            <a:srgbClr val="B38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1" name="Titre 20"/>
          <p:cNvSpPr>
            <a:spLocks noGrp="1"/>
          </p:cNvSpPr>
          <p:nvPr>
            <p:ph type="title" hasCustomPrompt="1"/>
          </p:nvPr>
        </p:nvSpPr>
        <p:spPr>
          <a:xfrm>
            <a:off x="4071490" y="4543304"/>
            <a:ext cx="3759388" cy="1176113"/>
          </a:xfrm>
          <a:prstGeom prst="rect">
            <a:avLst/>
          </a:prstGeom>
          <a:solidFill>
            <a:schemeClr val="bg1"/>
          </a:solidFill>
        </p:spPr>
        <p:txBody>
          <a:bodyPr anchor="b">
            <a:noAutofit/>
          </a:bodyPr>
          <a:lstStyle>
            <a:lvl1pPr algn="l">
              <a:defRPr lang="fr-FR" sz="3200" kern="1200" dirty="0">
                <a:solidFill>
                  <a:srgbClr val="B99657"/>
                </a:solidFill>
                <a:latin typeface="+mn-lt"/>
                <a:ea typeface="+mn-ea"/>
                <a:cs typeface="+mn-cs"/>
              </a:defRPr>
            </a:lvl1pPr>
          </a:lstStyle>
          <a:p>
            <a:r>
              <a:rPr lang="fr-FR" dirty="0"/>
              <a:t>MODIFIEZ LE STYLE DU TITRE</a:t>
            </a:r>
          </a:p>
        </p:txBody>
      </p:sp>
      <p:pic>
        <p:nvPicPr>
          <p:cNvPr id="17" name="Image 16">
            <a:extLst>
              <a:ext uri="{FF2B5EF4-FFF2-40B4-BE49-F238E27FC236}">
                <a16:creationId xmlns:a16="http://schemas.microsoft.com/office/drawing/2014/main" id="{AAD2820A-39AD-4EA2-8995-4482C1FFA6C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8323254" y="2913867"/>
            <a:ext cx="602857" cy="423916"/>
          </a:xfrm>
          <a:prstGeom prst="rect">
            <a:avLst/>
          </a:prstGeom>
        </p:spPr>
      </p:pic>
    </p:spTree>
    <p:extLst>
      <p:ext uri="{BB962C8B-B14F-4D97-AF65-F5344CB8AC3E}">
        <p14:creationId xmlns:p14="http://schemas.microsoft.com/office/powerpoint/2010/main" val="3572963793"/>
      </p:ext>
    </p:extLst>
  </p:cSld>
  <p:clrMapOvr>
    <a:overrideClrMapping bg1="lt1" tx1="dk1" bg2="lt2" tx2="dk2" accent1="accent1" accent2="accent2" accent3="accent3" accent4="accent4" accent5="accent5" accent6="accent6" hlink="hlink" folHlink="folHlink"/>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re et contenu">
    <p:spTree>
      <p:nvGrpSpPr>
        <p:cNvPr id="1" name=""/>
        <p:cNvGrpSpPr/>
        <p:nvPr/>
      </p:nvGrpSpPr>
      <p:grpSpPr>
        <a:xfrm>
          <a:off x="0" y="0"/>
          <a:ext cx="0" cy="0"/>
          <a:chOff x="0" y="0"/>
          <a:chExt cx="0" cy="0"/>
        </a:xfrm>
      </p:grpSpPr>
      <p:sp>
        <p:nvSpPr>
          <p:cNvPr id="16" name="Rectangle 16"/>
          <p:cNvSpPr>
            <a:spLocks noGrp="1"/>
          </p:cNvSpPr>
          <p:nvPr>
            <p:ph idx="1"/>
          </p:nvPr>
        </p:nvSpPr>
        <p:spPr>
          <a:xfrm>
            <a:off x="1432624" y="1537976"/>
            <a:ext cx="7266037" cy="4525963"/>
          </a:xfrm>
        </p:spPr>
        <p:txBody>
          <a:bodyPr/>
          <a:lstStyle>
            <a:lvl1pPr marL="0" indent="0">
              <a:buNone/>
              <a:defRPr>
                <a:solidFill>
                  <a:srgbClr val="285B99"/>
                </a:solidFill>
                <a:latin typeface="+mn-lt"/>
              </a:defRPr>
            </a:lvl1pPr>
            <a:lvl2pPr marL="274638" indent="-274638">
              <a:spcAft>
                <a:spcPts val="600"/>
              </a:spcAft>
              <a:buSzPct val="50000"/>
              <a:buFont typeface="Wingdings" panose="05000000000000000000" pitchFamily="2" charset="2"/>
              <a:buChar char="§"/>
              <a:defRPr/>
            </a:lvl2pPr>
            <a:lvl3pPr marL="274638" indent="-274638">
              <a:spcAft>
                <a:spcPts val="600"/>
              </a:spcAft>
              <a:buClr>
                <a:srgbClr val="C6AA76"/>
              </a:buClr>
              <a:buSzPct val="50000"/>
              <a:buFont typeface="Wingdings" panose="05000000000000000000" pitchFamily="2" charset="2"/>
              <a:buChar char="§"/>
              <a:defRPr>
                <a:solidFill>
                  <a:srgbClr val="C6AA76"/>
                </a:solidFill>
              </a:defRPr>
            </a:lvl3pPr>
            <a:lvl4pPr marL="0" indent="0">
              <a:spcAft>
                <a:spcPts val="600"/>
              </a:spcAft>
              <a:buNone/>
              <a:defRPr/>
            </a:lvl4pPr>
            <a:lvl5pPr marL="433388" indent="-433388">
              <a:buNone/>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7" name="Title 6"/>
          <p:cNvSpPr>
            <a:spLocks noGrp="1"/>
          </p:cNvSpPr>
          <p:nvPr>
            <p:ph type="title" hasCustomPrompt="1"/>
          </p:nvPr>
        </p:nvSpPr>
        <p:spPr>
          <a:xfrm>
            <a:off x="1444486" y="213691"/>
            <a:ext cx="7242314" cy="1051700"/>
          </a:xfrm>
          <a:prstGeom prst="rect">
            <a:avLst/>
          </a:prstGeom>
        </p:spPr>
        <p:txBody>
          <a:bodyPr anchor="b" anchorCtr="0">
            <a:normAutofit/>
          </a:bodyPr>
          <a:lstStyle>
            <a:lvl1pPr algn="l">
              <a:defRPr/>
            </a:lvl1pPr>
          </a:lstStyle>
          <a:p>
            <a:pPr algn="l"/>
            <a:r>
              <a:rPr lang="fr-FR" dirty="0"/>
              <a:t>CLIQUEZ POUR MODIFIER LE STYLE DU TITRE</a:t>
            </a:r>
          </a:p>
        </p:txBody>
      </p:sp>
      <p:sp>
        <p:nvSpPr>
          <p:cNvPr id="8" name="Date Placeholder 7"/>
          <p:cNvSpPr>
            <a:spLocks noGrp="1"/>
          </p:cNvSpPr>
          <p:nvPr>
            <p:ph type="dt" sz="half" idx="10"/>
          </p:nvPr>
        </p:nvSpPr>
        <p:spPr/>
        <p:txBody>
          <a:bodyPr/>
          <a:lstStyle/>
          <a:p>
            <a:fld id="{2EA81D38-3C8D-4C86-A35E-CF7F1CAA4E38}" type="datetime1">
              <a:rPr lang="fr-FR" smtClean="0"/>
              <a:t>05/07/2023</a:t>
            </a:fld>
            <a:endParaRPr lang="fr-FR"/>
          </a:p>
        </p:txBody>
      </p:sp>
      <p:sp>
        <p:nvSpPr>
          <p:cNvPr id="9" name="Slide Number Placeholder 8"/>
          <p:cNvSpPr>
            <a:spLocks noGrp="1"/>
          </p:cNvSpPr>
          <p:nvPr>
            <p:ph type="sldNum" sz="quarter" idx="11"/>
          </p:nvPr>
        </p:nvSpPr>
        <p:spPr/>
        <p:txBody>
          <a:bodyPr/>
          <a:lstStyle/>
          <a:p>
            <a:fld id="{AE37ED50-3A3C-44DD-B934-1ABCDF22CA9A}" type="slidenum">
              <a:rPr lang="fr-FR" smtClean="0"/>
              <a:pPr/>
              <a:t>‹N°›</a:t>
            </a:fld>
            <a:endParaRPr lang="fr-FR"/>
          </a:p>
        </p:txBody>
      </p:sp>
      <p:sp>
        <p:nvSpPr>
          <p:cNvPr id="10" name="Footer Placeholder 9"/>
          <p:cNvSpPr>
            <a:spLocks noGrp="1"/>
          </p:cNvSpPr>
          <p:nvPr>
            <p:ph type="ftr" sz="quarter" idx="12"/>
          </p:nvPr>
        </p:nvSpPr>
        <p:spPr>
          <a:xfrm>
            <a:off x="3124200" y="6245225"/>
            <a:ext cx="2895600" cy="476250"/>
          </a:xfrm>
          <a:prstGeom prst="rect">
            <a:avLst/>
          </a:prstGeom>
        </p:spPr>
        <p:txBody>
          <a:bodyPr/>
          <a:lstStyle/>
          <a:p>
            <a:endParaRPr lang="fr-FR"/>
          </a:p>
        </p:txBody>
      </p:sp>
      <p:sp>
        <p:nvSpPr>
          <p:cNvPr id="11" name="Rectangle 10">
            <a:extLst>
              <a:ext uri="{FF2B5EF4-FFF2-40B4-BE49-F238E27FC236}">
                <a16:creationId xmlns:a16="http://schemas.microsoft.com/office/drawing/2014/main" id="{D19CA44A-E1A7-44F3-8B36-1916A3FECBB1}"/>
              </a:ext>
            </a:extLst>
          </p:cNvPr>
          <p:cNvSpPr/>
          <p:nvPr userDrawn="1"/>
        </p:nvSpPr>
        <p:spPr>
          <a:xfrm>
            <a:off x="1432625" y="1446677"/>
            <a:ext cx="7254175" cy="45719"/>
          </a:xfrm>
          <a:prstGeom prst="rect">
            <a:avLst/>
          </a:prstGeom>
          <a:solidFill>
            <a:srgbClr val="002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Rectangle 11">
            <a:extLst>
              <a:ext uri="{FF2B5EF4-FFF2-40B4-BE49-F238E27FC236}">
                <a16:creationId xmlns:a16="http://schemas.microsoft.com/office/drawing/2014/main" id="{7A6CFD45-BA0C-409E-909F-44946138628E}"/>
              </a:ext>
            </a:extLst>
          </p:cNvPr>
          <p:cNvSpPr/>
          <p:nvPr userDrawn="1"/>
        </p:nvSpPr>
        <p:spPr>
          <a:xfrm flipV="1">
            <a:off x="1432624" y="1350298"/>
            <a:ext cx="7266037" cy="45719"/>
          </a:xfrm>
          <a:prstGeom prst="rect">
            <a:avLst/>
          </a:prstGeom>
          <a:solidFill>
            <a:srgbClr val="B38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107201467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3_Titre et contenu">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50A94CF-D95C-F84C-AEB8-31E6C24DB5BA}"/>
              </a:ext>
            </a:extLst>
          </p:cNvPr>
          <p:cNvSpPr/>
          <p:nvPr userDrawn="1"/>
        </p:nvSpPr>
        <p:spPr>
          <a:xfrm>
            <a:off x="6019800" y="213691"/>
            <a:ext cx="2667000" cy="1078128"/>
          </a:xfrm>
          <a:prstGeom prst="rect">
            <a:avLst/>
          </a:prstGeom>
          <a:solidFill>
            <a:srgbClr val="6D73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13">
            <a:extLst>
              <a:ext uri="{FF2B5EF4-FFF2-40B4-BE49-F238E27FC236}">
                <a16:creationId xmlns:a16="http://schemas.microsoft.com/office/drawing/2014/main" id="{469997E5-11BB-72AD-1092-1847680F2159}"/>
              </a:ext>
            </a:extLst>
          </p:cNvPr>
          <p:cNvSpPr/>
          <p:nvPr userDrawn="1"/>
        </p:nvSpPr>
        <p:spPr>
          <a:xfrm>
            <a:off x="3124200" y="213691"/>
            <a:ext cx="2895600" cy="1078128"/>
          </a:xfrm>
          <a:prstGeom prst="rect">
            <a:avLst/>
          </a:prstGeom>
          <a:solidFill>
            <a:srgbClr val="3B42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a:extLst>
              <a:ext uri="{FF2B5EF4-FFF2-40B4-BE49-F238E27FC236}">
                <a16:creationId xmlns:a16="http://schemas.microsoft.com/office/drawing/2014/main" id="{806FB5AE-439D-99DF-959E-7988699ECD53}"/>
              </a:ext>
            </a:extLst>
          </p:cNvPr>
          <p:cNvSpPr/>
          <p:nvPr userDrawn="1"/>
        </p:nvSpPr>
        <p:spPr>
          <a:xfrm>
            <a:off x="692727" y="213691"/>
            <a:ext cx="2431473" cy="1078128"/>
          </a:xfrm>
          <a:prstGeom prst="rect">
            <a:avLst/>
          </a:prstGeom>
          <a:solidFill>
            <a:srgbClr val="EBB1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16"/>
          <p:cNvSpPr>
            <a:spLocks noGrp="1"/>
          </p:cNvSpPr>
          <p:nvPr>
            <p:ph idx="1" hasCustomPrompt="1"/>
          </p:nvPr>
        </p:nvSpPr>
        <p:spPr>
          <a:xfrm>
            <a:off x="-2344" y="1860421"/>
            <a:ext cx="9146344" cy="5089019"/>
          </a:xfrm>
        </p:spPr>
        <p:txBody>
          <a:bodyPr/>
          <a:lstStyle>
            <a:lvl1pPr marL="719138" indent="0">
              <a:buNone/>
              <a:defRPr>
                <a:solidFill>
                  <a:srgbClr val="285B99"/>
                </a:solidFill>
              </a:defRPr>
            </a:lvl1pPr>
            <a:lvl2pPr marL="979488" indent="-260350">
              <a:spcAft>
                <a:spcPts val="600"/>
              </a:spcAft>
              <a:buSzPct val="50000"/>
              <a:buFont typeface="Wingdings" panose="05000000000000000000" pitchFamily="2" charset="2"/>
              <a:buChar char="§"/>
              <a:defRPr/>
            </a:lvl2pPr>
            <a:lvl3pPr marL="979488" indent="-260350">
              <a:spcAft>
                <a:spcPts val="600"/>
              </a:spcAft>
              <a:buClr>
                <a:srgbClr val="C6AA76"/>
              </a:buClr>
              <a:buSzPct val="50000"/>
              <a:buFont typeface="Wingdings" panose="05000000000000000000" pitchFamily="2" charset="2"/>
              <a:buChar char="§"/>
              <a:defRPr>
                <a:solidFill>
                  <a:srgbClr val="C6AA76"/>
                </a:solidFill>
              </a:defRPr>
            </a:lvl3pPr>
            <a:lvl4pPr marL="979488" indent="-260350">
              <a:spcAft>
                <a:spcPts val="600"/>
              </a:spcAft>
              <a:buNone/>
              <a:defRPr/>
            </a:lvl4pPr>
            <a:lvl5pPr marL="979488" indent="-260350" algn="l">
              <a:buNone/>
              <a:defRPr/>
            </a:lvl5pPr>
          </a:lstStyle>
          <a:p>
            <a:pPr lvl="0"/>
            <a:r>
              <a:rPr lang="fr-FR" dirty="0"/>
              <a:t>Modifiez le texte ou coller une image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7" name="Title 6"/>
          <p:cNvSpPr>
            <a:spLocks noGrp="1"/>
          </p:cNvSpPr>
          <p:nvPr>
            <p:ph type="title" hasCustomPrompt="1"/>
          </p:nvPr>
        </p:nvSpPr>
        <p:spPr>
          <a:xfrm>
            <a:off x="692727" y="213691"/>
            <a:ext cx="7994073" cy="1078128"/>
          </a:xfrm>
          <a:prstGeom prst="rect">
            <a:avLst/>
          </a:prstGeom>
        </p:spPr>
        <p:txBody>
          <a:bodyPr anchor="ctr" anchorCtr="0">
            <a:normAutofit/>
          </a:bodyPr>
          <a:lstStyle>
            <a:lvl1pPr algn="ctr">
              <a:defRPr b="1">
                <a:solidFill>
                  <a:schemeClr val="bg1"/>
                </a:solidFill>
              </a:defRPr>
            </a:lvl1pPr>
          </a:lstStyle>
          <a:p>
            <a:pPr algn="l"/>
            <a:r>
              <a:rPr lang="fr-FR" dirty="0"/>
              <a:t>         CLIQUEZ POUR MODIFIER LE STYLE DU TITRE</a:t>
            </a:r>
          </a:p>
        </p:txBody>
      </p:sp>
      <p:sp>
        <p:nvSpPr>
          <p:cNvPr id="8" name="Date Placeholder 7"/>
          <p:cNvSpPr>
            <a:spLocks noGrp="1"/>
          </p:cNvSpPr>
          <p:nvPr>
            <p:ph type="dt" sz="half" idx="10"/>
          </p:nvPr>
        </p:nvSpPr>
        <p:spPr/>
        <p:txBody>
          <a:bodyPr/>
          <a:lstStyle/>
          <a:p>
            <a:fld id="{1ED2D7AB-D8EC-4BA4-8374-BA9ECEDAAEC4}" type="datetime1">
              <a:rPr lang="fr-FR" smtClean="0"/>
              <a:t>05/07/2023</a:t>
            </a:fld>
            <a:endParaRPr lang="fr-FR"/>
          </a:p>
        </p:txBody>
      </p:sp>
      <p:sp>
        <p:nvSpPr>
          <p:cNvPr id="9" name="Slide Number Placeholder 8"/>
          <p:cNvSpPr>
            <a:spLocks noGrp="1"/>
          </p:cNvSpPr>
          <p:nvPr>
            <p:ph type="sldNum" sz="quarter" idx="11"/>
          </p:nvPr>
        </p:nvSpPr>
        <p:spPr/>
        <p:txBody>
          <a:bodyPr/>
          <a:lstStyle/>
          <a:p>
            <a:fld id="{AE37ED50-3A3C-44DD-B934-1ABCDF22CA9A}" type="slidenum">
              <a:rPr lang="fr-FR" smtClean="0"/>
              <a:pPr/>
              <a:t>‹N°›</a:t>
            </a:fld>
            <a:endParaRPr lang="fr-FR"/>
          </a:p>
        </p:txBody>
      </p:sp>
      <p:sp>
        <p:nvSpPr>
          <p:cNvPr id="10" name="Footer Placeholder 9"/>
          <p:cNvSpPr>
            <a:spLocks noGrp="1"/>
          </p:cNvSpPr>
          <p:nvPr>
            <p:ph type="ftr" sz="quarter" idx="12"/>
          </p:nvPr>
        </p:nvSpPr>
        <p:spPr>
          <a:xfrm>
            <a:off x="3124200" y="6245225"/>
            <a:ext cx="2895600" cy="476250"/>
          </a:xfrm>
          <a:prstGeom prst="rect">
            <a:avLst/>
          </a:prstGeom>
        </p:spPr>
        <p:txBody>
          <a:bodyPr/>
          <a:lstStyle/>
          <a:p>
            <a:endParaRPr lang="fr-FR" dirty="0"/>
          </a:p>
        </p:txBody>
      </p:sp>
      <p:sp>
        <p:nvSpPr>
          <p:cNvPr id="11" name="Rectangle 10">
            <a:extLst>
              <a:ext uri="{FF2B5EF4-FFF2-40B4-BE49-F238E27FC236}">
                <a16:creationId xmlns:a16="http://schemas.microsoft.com/office/drawing/2014/main" id="{D19CA44A-E1A7-44F3-8B36-1916A3FECBB1}"/>
              </a:ext>
            </a:extLst>
          </p:cNvPr>
          <p:cNvSpPr/>
          <p:nvPr userDrawn="1"/>
        </p:nvSpPr>
        <p:spPr>
          <a:xfrm flipV="1">
            <a:off x="1" y="1473105"/>
            <a:ext cx="9131412" cy="65009"/>
          </a:xfrm>
          <a:prstGeom prst="rect">
            <a:avLst/>
          </a:prstGeom>
          <a:solidFill>
            <a:srgbClr val="002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Rectangle 11">
            <a:extLst>
              <a:ext uri="{FF2B5EF4-FFF2-40B4-BE49-F238E27FC236}">
                <a16:creationId xmlns:a16="http://schemas.microsoft.com/office/drawing/2014/main" id="{7A6CFD45-BA0C-409E-909F-44946138628E}"/>
              </a:ext>
            </a:extLst>
          </p:cNvPr>
          <p:cNvSpPr/>
          <p:nvPr userDrawn="1"/>
        </p:nvSpPr>
        <p:spPr>
          <a:xfrm>
            <a:off x="-2344" y="1356690"/>
            <a:ext cx="9146344" cy="64872"/>
          </a:xfrm>
          <a:prstGeom prst="rect">
            <a:avLst/>
          </a:prstGeom>
          <a:solidFill>
            <a:srgbClr val="B38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 name="Rectangle 1">
            <a:extLst>
              <a:ext uri="{FF2B5EF4-FFF2-40B4-BE49-F238E27FC236}">
                <a16:creationId xmlns:a16="http://schemas.microsoft.com/office/drawing/2014/main" id="{B1BD6B19-1248-1FEF-2ACD-6EF3C2DA97F5}"/>
              </a:ext>
            </a:extLst>
          </p:cNvPr>
          <p:cNvSpPr/>
          <p:nvPr userDrawn="1"/>
        </p:nvSpPr>
        <p:spPr>
          <a:xfrm>
            <a:off x="-2344" y="0"/>
            <a:ext cx="9131412" cy="6858000"/>
          </a:xfrm>
          <a:prstGeom prst="rect">
            <a:avLst/>
          </a:prstGeom>
          <a:noFill/>
          <a:ln w="28575">
            <a:solidFill>
              <a:srgbClr val="EBB1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a:extLst>
              <a:ext uri="{FF2B5EF4-FFF2-40B4-BE49-F238E27FC236}">
                <a16:creationId xmlns:a16="http://schemas.microsoft.com/office/drawing/2014/main" id="{EE10C953-01EB-FAFE-1CEB-0E45FB1F959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46755" y="6245225"/>
            <a:ext cx="322357" cy="517587"/>
          </a:xfrm>
          <a:prstGeom prst="rect">
            <a:avLst/>
          </a:prstGeom>
        </p:spPr>
      </p:pic>
    </p:spTree>
    <p:extLst>
      <p:ext uri="{BB962C8B-B14F-4D97-AF65-F5344CB8AC3E}">
        <p14:creationId xmlns:p14="http://schemas.microsoft.com/office/powerpoint/2010/main" val="2480087400"/>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itle and 2 Content">
    <p:spTree>
      <p:nvGrpSpPr>
        <p:cNvPr id="1" name=""/>
        <p:cNvGrpSpPr/>
        <p:nvPr/>
      </p:nvGrpSpPr>
      <p:grpSpPr>
        <a:xfrm>
          <a:off x="0" y="0"/>
          <a:ext cx="0" cy="0"/>
          <a:chOff x="0" y="0"/>
          <a:chExt cx="0" cy="0"/>
        </a:xfrm>
      </p:grpSpPr>
      <p:sp>
        <p:nvSpPr>
          <p:cNvPr id="30" name="Rectangle 30"/>
          <p:cNvSpPr>
            <a:spLocks noGrp="1"/>
          </p:cNvSpPr>
          <p:nvPr>
            <p:ph sz="half" idx="1"/>
          </p:nvPr>
        </p:nvSpPr>
        <p:spPr>
          <a:xfrm>
            <a:off x="1043608" y="1600202"/>
            <a:ext cx="3452192" cy="4525963"/>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7" name="Rectangle 17"/>
          <p:cNvSpPr>
            <a:spLocks noGrp="1"/>
          </p:cNvSpPr>
          <p:nvPr>
            <p:ph sz="half" idx="2"/>
          </p:nvPr>
        </p:nvSpPr>
        <p:spPr>
          <a:xfrm>
            <a:off x="4860032" y="1600202"/>
            <a:ext cx="3826768" cy="4525963"/>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Title 7"/>
          <p:cNvSpPr>
            <a:spLocks noGrp="1"/>
          </p:cNvSpPr>
          <p:nvPr>
            <p:ph type="title" hasCustomPrompt="1"/>
          </p:nvPr>
        </p:nvSpPr>
        <p:spPr>
          <a:xfrm>
            <a:off x="1043608" y="359465"/>
            <a:ext cx="7643192" cy="999015"/>
          </a:xfrm>
          <a:prstGeom prst="rect">
            <a:avLst/>
          </a:prstGeom>
        </p:spPr>
        <p:txBody>
          <a:bodyPr anchor="ctr" anchorCtr="0">
            <a:normAutofit/>
          </a:bodyPr>
          <a:lstStyle/>
          <a:p>
            <a:pPr algn="l"/>
            <a:r>
              <a:rPr lang="fr-FR" dirty="0"/>
              <a:t>CLIQUEZ POUR MODIFIER LE STYLE DU TITRE</a:t>
            </a:r>
          </a:p>
        </p:txBody>
      </p:sp>
      <p:sp>
        <p:nvSpPr>
          <p:cNvPr id="9" name="Date Placeholder 8"/>
          <p:cNvSpPr>
            <a:spLocks noGrp="1"/>
          </p:cNvSpPr>
          <p:nvPr>
            <p:ph type="dt" sz="half" idx="10"/>
          </p:nvPr>
        </p:nvSpPr>
        <p:spPr/>
        <p:txBody>
          <a:bodyPr/>
          <a:lstStyle/>
          <a:p>
            <a:fld id="{2CB480A5-F1BA-4CCB-97EC-683CF9B4BA05}" type="datetime1">
              <a:rPr lang="fr-FR" smtClean="0"/>
              <a:t>05/07/2023</a:t>
            </a:fld>
            <a:endParaRPr lang="fr-FR"/>
          </a:p>
        </p:txBody>
      </p:sp>
      <p:sp>
        <p:nvSpPr>
          <p:cNvPr id="10" name="Slide Number Placeholder 9"/>
          <p:cNvSpPr>
            <a:spLocks noGrp="1"/>
          </p:cNvSpPr>
          <p:nvPr>
            <p:ph type="sldNum" sz="quarter" idx="11"/>
          </p:nvPr>
        </p:nvSpPr>
        <p:spPr/>
        <p:txBody>
          <a:bodyPr/>
          <a:lstStyle/>
          <a:p>
            <a:fld id="{AE37ED50-3A3C-44DD-B934-1ABCDF22CA9A}" type="slidenum">
              <a:rPr lang="fr-FR" smtClean="0"/>
              <a:pPr/>
              <a:t>‹N°›</a:t>
            </a:fld>
            <a:endParaRPr lang="fr-FR"/>
          </a:p>
        </p:txBody>
      </p:sp>
      <p:sp>
        <p:nvSpPr>
          <p:cNvPr id="11" name="Footer Placeholder 10"/>
          <p:cNvSpPr>
            <a:spLocks noGrp="1"/>
          </p:cNvSpPr>
          <p:nvPr>
            <p:ph type="ftr" sz="quarter" idx="12"/>
          </p:nvPr>
        </p:nvSpPr>
        <p:spPr>
          <a:xfrm>
            <a:off x="3124200" y="6245225"/>
            <a:ext cx="2895600" cy="476250"/>
          </a:xfrm>
          <a:prstGeom prst="rect">
            <a:avLst/>
          </a:prstGeom>
        </p:spPr>
        <p:txBody>
          <a:bodyPr/>
          <a:lstStyle/>
          <a:p>
            <a:endParaRPr lang="fr-FR"/>
          </a:p>
        </p:txBody>
      </p:sp>
      <p:sp>
        <p:nvSpPr>
          <p:cNvPr id="12" name="Rectangle 11">
            <a:extLst>
              <a:ext uri="{FF2B5EF4-FFF2-40B4-BE49-F238E27FC236}">
                <a16:creationId xmlns:a16="http://schemas.microsoft.com/office/drawing/2014/main" id="{73E91ED8-FFDC-4BDE-9114-99861C286876}"/>
              </a:ext>
            </a:extLst>
          </p:cNvPr>
          <p:cNvSpPr/>
          <p:nvPr userDrawn="1"/>
        </p:nvSpPr>
        <p:spPr>
          <a:xfrm>
            <a:off x="1044245" y="1502465"/>
            <a:ext cx="7642556" cy="75056"/>
          </a:xfrm>
          <a:prstGeom prst="rect">
            <a:avLst/>
          </a:prstGeom>
          <a:solidFill>
            <a:srgbClr val="002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Rectangle 12">
            <a:extLst>
              <a:ext uri="{FF2B5EF4-FFF2-40B4-BE49-F238E27FC236}">
                <a16:creationId xmlns:a16="http://schemas.microsoft.com/office/drawing/2014/main" id="{7B803473-5CAA-4108-914D-4AEC8A1BC7E2}"/>
              </a:ext>
            </a:extLst>
          </p:cNvPr>
          <p:cNvSpPr/>
          <p:nvPr userDrawn="1"/>
        </p:nvSpPr>
        <p:spPr>
          <a:xfrm flipV="1">
            <a:off x="1043608" y="1407613"/>
            <a:ext cx="7655053" cy="45719"/>
          </a:xfrm>
          <a:prstGeom prst="rect">
            <a:avLst/>
          </a:prstGeom>
          <a:solidFill>
            <a:srgbClr val="B38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240163027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re et contenu">
    <p:spTree>
      <p:nvGrpSpPr>
        <p:cNvPr id="1" name=""/>
        <p:cNvGrpSpPr/>
        <p:nvPr/>
      </p:nvGrpSpPr>
      <p:grpSpPr>
        <a:xfrm>
          <a:off x="0" y="0"/>
          <a:ext cx="0" cy="0"/>
          <a:chOff x="0" y="0"/>
          <a:chExt cx="0" cy="0"/>
        </a:xfrm>
      </p:grpSpPr>
      <p:sp>
        <p:nvSpPr>
          <p:cNvPr id="16" name="Rectangle 16"/>
          <p:cNvSpPr>
            <a:spLocks noGrp="1"/>
          </p:cNvSpPr>
          <p:nvPr>
            <p:ph idx="1"/>
          </p:nvPr>
        </p:nvSpPr>
        <p:spPr>
          <a:xfrm>
            <a:off x="1432624" y="1537976"/>
            <a:ext cx="7266037" cy="4525963"/>
          </a:xfrm>
        </p:spPr>
        <p:txBody>
          <a:bodyPr/>
          <a:lstStyle>
            <a:lvl2pPr marL="719138" indent="-261938">
              <a:spcAft>
                <a:spcPts val="600"/>
              </a:spcAft>
              <a:buSzPct val="50000"/>
              <a:buFont typeface="Wingdings" panose="05000000000000000000" pitchFamily="2" charset="2"/>
              <a:buChar char="§"/>
              <a:defRPr/>
            </a:lvl2pPr>
            <a:lvl3pPr marL="719138" indent="-269875">
              <a:spcAft>
                <a:spcPts val="600"/>
              </a:spcAft>
              <a:buClr>
                <a:srgbClr val="C6AA76"/>
              </a:buClr>
              <a:buSzPct val="50000"/>
              <a:buFont typeface="Wingdings" panose="05000000000000000000" pitchFamily="2" charset="2"/>
              <a:buChar char="§"/>
              <a:defRPr>
                <a:solidFill>
                  <a:srgbClr val="C6AA76"/>
                </a:solidFill>
              </a:defRPr>
            </a:lvl3pPr>
            <a:lvl4pPr>
              <a:spcAft>
                <a:spcPts val="600"/>
              </a:spcAft>
              <a:defRPr/>
            </a:lvl4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7" name="Title 6"/>
          <p:cNvSpPr>
            <a:spLocks noGrp="1"/>
          </p:cNvSpPr>
          <p:nvPr>
            <p:ph type="title" hasCustomPrompt="1"/>
          </p:nvPr>
        </p:nvSpPr>
        <p:spPr>
          <a:xfrm>
            <a:off x="1444486" y="213691"/>
            <a:ext cx="7242314" cy="1143000"/>
          </a:xfrm>
          <a:prstGeom prst="rect">
            <a:avLst/>
          </a:prstGeom>
        </p:spPr>
        <p:txBody>
          <a:bodyPr anchor="ctr" anchorCtr="0">
            <a:normAutofit/>
          </a:bodyPr>
          <a:lstStyle/>
          <a:p>
            <a:pPr algn="l"/>
            <a:r>
              <a:rPr lang="fr-FR" dirty="0"/>
              <a:t>CLIQUEZ POUR MODIFIER LE STYLE DU TITRE</a:t>
            </a:r>
          </a:p>
        </p:txBody>
      </p:sp>
      <p:sp>
        <p:nvSpPr>
          <p:cNvPr id="8" name="Date Placeholder 7"/>
          <p:cNvSpPr>
            <a:spLocks noGrp="1"/>
          </p:cNvSpPr>
          <p:nvPr>
            <p:ph type="dt" sz="half" idx="10"/>
          </p:nvPr>
        </p:nvSpPr>
        <p:spPr/>
        <p:txBody>
          <a:bodyPr/>
          <a:lstStyle/>
          <a:p>
            <a:fld id="{1182D737-CEC8-47E6-827E-FC110E71589E}" type="datetime1">
              <a:rPr lang="fr-FR" smtClean="0"/>
              <a:t>05/07/2023</a:t>
            </a:fld>
            <a:endParaRPr lang="fr-FR"/>
          </a:p>
        </p:txBody>
      </p:sp>
      <p:sp>
        <p:nvSpPr>
          <p:cNvPr id="9" name="Slide Number Placeholder 8"/>
          <p:cNvSpPr>
            <a:spLocks noGrp="1"/>
          </p:cNvSpPr>
          <p:nvPr>
            <p:ph type="sldNum" sz="quarter" idx="11"/>
          </p:nvPr>
        </p:nvSpPr>
        <p:spPr/>
        <p:txBody>
          <a:bodyPr/>
          <a:lstStyle/>
          <a:p>
            <a:fld id="{AE37ED50-3A3C-44DD-B934-1ABCDF22CA9A}" type="slidenum">
              <a:rPr lang="fr-FR" smtClean="0"/>
              <a:pPr/>
              <a:t>‹N°›</a:t>
            </a:fld>
            <a:endParaRPr lang="fr-FR"/>
          </a:p>
        </p:txBody>
      </p:sp>
      <p:sp>
        <p:nvSpPr>
          <p:cNvPr id="10" name="Footer Placeholder 9"/>
          <p:cNvSpPr>
            <a:spLocks noGrp="1"/>
          </p:cNvSpPr>
          <p:nvPr>
            <p:ph type="ftr" sz="quarter" idx="12"/>
          </p:nvPr>
        </p:nvSpPr>
        <p:spPr>
          <a:xfrm>
            <a:off x="3124200" y="6245225"/>
            <a:ext cx="2895600" cy="476250"/>
          </a:xfrm>
          <a:prstGeom prst="rect">
            <a:avLst/>
          </a:prstGeom>
        </p:spPr>
        <p:txBody>
          <a:bodyPr/>
          <a:lstStyle/>
          <a:p>
            <a:endParaRPr lang="fr-FR"/>
          </a:p>
        </p:txBody>
      </p:sp>
      <p:sp>
        <p:nvSpPr>
          <p:cNvPr id="11" name="Rectangle 10">
            <a:extLst>
              <a:ext uri="{FF2B5EF4-FFF2-40B4-BE49-F238E27FC236}">
                <a16:creationId xmlns:a16="http://schemas.microsoft.com/office/drawing/2014/main" id="{D19CA44A-E1A7-44F3-8B36-1916A3FECBB1}"/>
              </a:ext>
            </a:extLst>
          </p:cNvPr>
          <p:cNvSpPr/>
          <p:nvPr userDrawn="1"/>
        </p:nvSpPr>
        <p:spPr>
          <a:xfrm>
            <a:off x="1432625" y="1446677"/>
            <a:ext cx="7254175" cy="45719"/>
          </a:xfrm>
          <a:prstGeom prst="rect">
            <a:avLst/>
          </a:prstGeom>
          <a:solidFill>
            <a:srgbClr val="002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Rectangle 11">
            <a:extLst>
              <a:ext uri="{FF2B5EF4-FFF2-40B4-BE49-F238E27FC236}">
                <a16:creationId xmlns:a16="http://schemas.microsoft.com/office/drawing/2014/main" id="{7A6CFD45-BA0C-409E-909F-44946138628E}"/>
              </a:ext>
            </a:extLst>
          </p:cNvPr>
          <p:cNvSpPr/>
          <p:nvPr userDrawn="1"/>
        </p:nvSpPr>
        <p:spPr>
          <a:xfrm flipV="1">
            <a:off x="1432624" y="1350298"/>
            <a:ext cx="7266037" cy="45719"/>
          </a:xfrm>
          <a:prstGeom prst="rect">
            <a:avLst/>
          </a:prstGeom>
          <a:solidFill>
            <a:srgbClr val="B38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38970546"/>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_Titre et contenu">
    <p:spTree>
      <p:nvGrpSpPr>
        <p:cNvPr id="1" name=""/>
        <p:cNvGrpSpPr/>
        <p:nvPr/>
      </p:nvGrpSpPr>
      <p:grpSpPr>
        <a:xfrm>
          <a:off x="0" y="0"/>
          <a:ext cx="0" cy="0"/>
          <a:chOff x="0" y="0"/>
          <a:chExt cx="0" cy="0"/>
        </a:xfrm>
      </p:grpSpPr>
      <p:sp>
        <p:nvSpPr>
          <p:cNvPr id="16" name="Rectangle 16"/>
          <p:cNvSpPr>
            <a:spLocks noGrp="1"/>
          </p:cNvSpPr>
          <p:nvPr>
            <p:ph idx="1"/>
          </p:nvPr>
        </p:nvSpPr>
        <p:spPr>
          <a:xfrm>
            <a:off x="-2344" y="1768981"/>
            <a:ext cx="9146344" cy="5089019"/>
          </a:xfrm>
        </p:spPr>
        <p:txBody>
          <a:bodyPr/>
          <a:lstStyle>
            <a:lvl1pPr marL="985838" indent="-268288">
              <a:defRPr/>
            </a:lvl1pPr>
            <a:lvl2pPr marL="1436688" indent="-457200">
              <a:spcAft>
                <a:spcPts val="600"/>
              </a:spcAft>
              <a:buSzPct val="50000"/>
              <a:buFont typeface="Wingdings" panose="05000000000000000000" pitchFamily="2" charset="2"/>
              <a:buChar char="§"/>
              <a:defRPr/>
            </a:lvl2pPr>
            <a:lvl3pPr marL="1436688" indent="-457200">
              <a:spcAft>
                <a:spcPts val="600"/>
              </a:spcAft>
              <a:buClr>
                <a:srgbClr val="C6AA76"/>
              </a:buClr>
              <a:buSzPct val="50000"/>
              <a:buFont typeface="Wingdings" panose="05000000000000000000" pitchFamily="2" charset="2"/>
              <a:buChar char="§"/>
              <a:defRPr>
                <a:solidFill>
                  <a:srgbClr val="C6AA76"/>
                </a:solidFill>
              </a:defRPr>
            </a:lvl3pPr>
            <a:lvl4pPr marL="1436688" indent="-457200">
              <a:spcAft>
                <a:spcPts val="600"/>
              </a:spcAft>
              <a:defRPr/>
            </a:lvl4pPr>
            <a:lvl5pPr marL="1436688" indent="-45720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7" name="Title 6"/>
          <p:cNvSpPr>
            <a:spLocks noGrp="1"/>
          </p:cNvSpPr>
          <p:nvPr>
            <p:ph type="title" hasCustomPrompt="1"/>
          </p:nvPr>
        </p:nvSpPr>
        <p:spPr>
          <a:xfrm>
            <a:off x="692727" y="213691"/>
            <a:ext cx="7994073" cy="1078128"/>
          </a:xfrm>
          <a:prstGeom prst="rect">
            <a:avLst/>
          </a:prstGeom>
        </p:spPr>
        <p:txBody>
          <a:bodyPr anchor="ctr" anchorCtr="0">
            <a:normAutofit/>
          </a:bodyPr>
          <a:lstStyle/>
          <a:p>
            <a:pPr algn="l"/>
            <a:r>
              <a:rPr lang="fr-FR" dirty="0"/>
              <a:t>CLIQUEZ POUR MODIFIER LE STYLE DU TITRE</a:t>
            </a:r>
          </a:p>
        </p:txBody>
      </p:sp>
      <p:sp>
        <p:nvSpPr>
          <p:cNvPr id="8" name="Date Placeholder 7"/>
          <p:cNvSpPr>
            <a:spLocks noGrp="1"/>
          </p:cNvSpPr>
          <p:nvPr>
            <p:ph type="dt" sz="half" idx="10"/>
          </p:nvPr>
        </p:nvSpPr>
        <p:spPr/>
        <p:txBody>
          <a:bodyPr/>
          <a:lstStyle/>
          <a:p>
            <a:fld id="{4CC17257-7A86-48F9-832C-B9C79F6C2D6B}" type="datetime1">
              <a:rPr lang="fr-FR" smtClean="0"/>
              <a:t>05/07/2023</a:t>
            </a:fld>
            <a:endParaRPr lang="fr-FR"/>
          </a:p>
        </p:txBody>
      </p:sp>
      <p:sp>
        <p:nvSpPr>
          <p:cNvPr id="9" name="Slide Number Placeholder 8"/>
          <p:cNvSpPr>
            <a:spLocks noGrp="1"/>
          </p:cNvSpPr>
          <p:nvPr>
            <p:ph type="sldNum" sz="quarter" idx="11"/>
          </p:nvPr>
        </p:nvSpPr>
        <p:spPr/>
        <p:txBody>
          <a:bodyPr/>
          <a:lstStyle/>
          <a:p>
            <a:fld id="{AE37ED50-3A3C-44DD-B934-1ABCDF22CA9A}" type="slidenum">
              <a:rPr lang="fr-FR" smtClean="0"/>
              <a:pPr/>
              <a:t>‹N°›</a:t>
            </a:fld>
            <a:endParaRPr lang="fr-FR"/>
          </a:p>
        </p:txBody>
      </p:sp>
      <p:sp>
        <p:nvSpPr>
          <p:cNvPr id="10" name="Footer Placeholder 9"/>
          <p:cNvSpPr>
            <a:spLocks noGrp="1"/>
          </p:cNvSpPr>
          <p:nvPr>
            <p:ph type="ftr" sz="quarter" idx="12"/>
          </p:nvPr>
        </p:nvSpPr>
        <p:spPr>
          <a:xfrm>
            <a:off x="3124200" y="6245225"/>
            <a:ext cx="2895600" cy="476250"/>
          </a:xfrm>
          <a:prstGeom prst="rect">
            <a:avLst/>
          </a:prstGeom>
        </p:spPr>
        <p:txBody>
          <a:bodyPr/>
          <a:lstStyle/>
          <a:p>
            <a:endParaRPr lang="fr-FR"/>
          </a:p>
        </p:txBody>
      </p:sp>
      <p:sp>
        <p:nvSpPr>
          <p:cNvPr id="11" name="Rectangle 10">
            <a:extLst>
              <a:ext uri="{FF2B5EF4-FFF2-40B4-BE49-F238E27FC236}">
                <a16:creationId xmlns:a16="http://schemas.microsoft.com/office/drawing/2014/main" id="{D19CA44A-E1A7-44F3-8B36-1916A3FECBB1}"/>
              </a:ext>
            </a:extLst>
          </p:cNvPr>
          <p:cNvSpPr/>
          <p:nvPr userDrawn="1"/>
        </p:nvSpPr>
        <p:spPr>
          <a:xfrm flipV="1">
            <a:off x="1" y="1473105"/>
            <a:ext cx="9131412" cy="65009"/>
          </a:xfrm>
          <a:prstGeom prst="rect">
            <a:avLst/>
          </a:prstGeom>
          <a:solidFill>
            <a:srgbClr val="002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Rectangle 11">
            <a:extLst>
              <a:ext uri="{FF2B5EF4-FFF2-40B4-BE49-F238E27FC236}">
                <a16:creationId xmlns:a16="http://schemas.microsoft.com/office/drawing/2014/main" id="{7A6CFD45-BA0C-409E-909F-44946138628E}"/>
              </a:ext>
            </a:extLst>
          </p:cNvPr>
          <p:cNvSpPr/>
          <p:nvPr userDrawn="1"/>
        </p:nvSpPr>
        <p:spPr>
          <a:xfrm>
            <a:off x="-2344" y="1356690"/>
            <a:ext cx="9146344" cy="64872"/>
          </a:xfrm>
          <a:prstGeom prst="rect">
            <a:avLst/>
          </a:prstGeom>
          <a:solidFill>
            <a:srgbClr val="B38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1259504831"/>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2 Content">
    <p:spTree>
      <p:nvGrpSpPr>
        <p:cNvPr id="1" name=""/>
        <p:cNvGrpSpPr/>
        <p:nvPr/>
      </p:nvGrpSpPr>
      <p:grpSpPr>
        <a:xfrm>
          <a:off x="0" y="0"/>
          <a:ext cx="0" cy="0"/>
          <a:chOff x="0" y="0"/>
          <a:chExt cx="0" cy="0"/>
        </a:xfrm>
      </p:grpSpPr>
      <p:sp>
        <p:nvSpPr>
          <p:cNvPr id="30" name="Rectangle 30"/>
          <p:cNvSpPr>
            <a:spLocks noGrp="1"/>
          </p:cNvSpPr>
          <p:nvPr>
            <p:ph sz="half" idx="1"/>
          </p:nvPr>
        </p:nvSpPr>
        <p:spPr>
          <a:xfrm>
            <a:off x="1043608" y="1600202"/>
            <a:ext cx="3452192" cy="4525963"/>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7" name="Rectangle 17"/>
          <p:cNvSpPr>
            <a:spLocks noGrp="1"/>
          </p:cNvSpPr>
          <p:nvPr>
            <p:ph sz="half" idx="2"/>
          </p:nvPr>
        </p:nvSpPr>
        <p:spPr>
          <a:xfrm>
            <a:off x="4860032" y="1600202"/>
            <a:ext cx="3826768" cy="4525963"/>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Title 7"/>
          <p:cNvSpPr>
            <a:spLocks noGrp="1"/>
          </p:cNvSpPr>
          <p:nvPr>
            <p:ph type="title" hasCustomPrompt="1"/>
          </p:nvPr>
        </p:nvSpPr>
        <p:spPr>
          <a:xfrm>
            <a:off x="1043608" y="359465"/>
            <a:ext cx="7643192" cy="999015"/>
          </a:xfrm>
          <a:prstGeom prst="rect">
            <a:avLst/>
          </a:prstGeom>
        </p:spPr>
        <p:txBody>
          <a:bodyPr anchor="ctr" anchorCtr="0">
            <a:normAutofit/>
          </a:bodyPr>
          <a:lstStyle/>
          <a:p>
            <a:pPr algn="l"/>
            <a:r>
              <a:rPr lang="fr-FR" dirty="0"/>
              <a:t>CLIQUEZ POUR MODIFIER LE STYLE DU TITRE</a:t>
            </a:r>
          </a:p>
        </p:txBody>
      </p:sp>
      <p:sp>
        <p:nvSpPr>
          <p:cNvPr id="9" name="Date Placeholder 8"/>
          <p:cNvSpPr>
            <a:spLocks noGrp="1"/>
          </p:cNvSpPr>
          <p:nvPr>
            <p:ph type="dt" sz="half" idx="10"/>
          </p:nvPr>
        </p:nvSpPr>
        <p:spPr/>
        <p:txBody>
          <a:bodyPr/>
          <a:lstStyle/>
          <a:p>
            <a:fld id="{D5EE76A8-9C55-4F50-A7AE-BD142F0477A2}" type="datetime1">
              <a:rPr lang="fr-FR" smtClean="0"/>
              <a:t>05/07/2023</a:t>
            </a:fld>
            <a:endParaRPr lang="fr-FR"/>
          </a:p>
        </p:txBody>
      </p:sp>
      <p:sp>
        <p:nvSpPr>
          <p:cNvPr id="10" name="Slide Number Placeholder 9"/>
          <p:cNvSpPr>
            <a:spLocks noGrp="1"/>
          </p:cNvSpPr>
          <p:nvPr>
            <p:ph type="sldNum" sz="quarter" idx="11"/>
          </p:nvPr>
        </p:nvSpPr>
        <p:spPr/>
        <p:txBody>
          <a:bodyPr/>
          <a:lstStyle/>
          <a:p>
            <a:fld id="{AE37ED50-3A3C-44DD-B934-1ABCDF22CA9A}" type="slidenum">
              <a:rPr lang="fr-FR" smtClean="0"/>
              <a:pPr/>
              <a:t>‹N°›</a:t>
            </a:fld>
            <a:endParaRPr lang="fr-FR"/>
          </a:p>
        </p:txBody>
      </p:sp>
      <p:sp>
        <p:nvSpPr>
          <p:cNvPr id="11" name="Footer Placeholder 10"/>
          <p:cNvSpPr>
            <a:spLocks noGrp="1"/>
          </p:cNvSpPr>
          <p:nvPr>
            <p:ph type="ftr" sz="quarter" idx="12"/>
          </p:nvPr>
        </p:nvSpPr>
        <p:spPr>
          <a:xfrm>
            <a:off x="3124200" y="6245225"/>
            <a:ext cx="2895600" cy="476250"/>
          </a:xfrm>
          <a:prstGeom prst="rect">
            <a:avLst/>
          </a:prstGeom>
        </p:spPr>
        <p:txBody>
          <a:bodyPr/>
          <a:lstStyle/>
          <a:p>
            <a:endParaRPr lang="fr-FR"/>
          </a:p>
        </p:txBody>
      </p:sp>
      <p:sp>
        <p:nvSpPr>
          <p:cNvPr id="12" name="Rectangle 11">
            <a:extLst>
              <a:ext uri="{FF2B5EF4-FFF2-40B4-BE49-F238E27FC236}">
                <a16:creationId xmlns:a16="http://schemas.microsoft.com/office/drawing/2014/main" id="{73E91ED8-FFDC-4BDE-9114-99861C286876}"/>
              </a:ext>
            </a:extLst>
          </p:cNvPr>
          <p:cNvSpPr/>
          <p:nvPr userDrawn="1"/>
        </p:nvSpPr>
        <p:spPr>
          <a:xfrm>
            <a:off x="1044245" y="1502465"/>
            <a:ext cx="7642556" cy="75056"/>
          </a:xfrm>
          <a:prstGeom prst="rect">
            <a:avLst/>
          </a:prstGeom>
          <a:solidFill>
            <a:srgbClr val="002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Rectangle 12">
            <a:extLst>
              <a:ext uri="{FF2B5EF4-FFF2-40B4-BE49-F238E27FC236}">
                <a16:creationId xmlns:a16="http://schemas.microsoft.com/office/drawing/2014/main" id="{7B803473-5CAA-4108-914D-4AEC8A1BC7E2}"/>
              </a:ext>
            </a:extLst>
          </p:cNvPr>
          <p:cNvSpPr/>
          <p:nvPr userDrawn="1"/>
        </p:nvSpPr>
        <p:spPr>
          <a:xfrm flipV="1">
            <a:off x="1043608" y="1407613"/>
            <a:ext cx="7655053" cy="45719"/>
          </a:xfrm>
          <a:prstGeom prst="rect">
            <a:avLst/>
          </a:prstGeom>
          <a:solidFill>
            <a:srgbClr val="B38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3310264554"/>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2"/>
          <p:cNvSpPr>
            <a:spLocks noGrp="1"/>
          </p:cNvSpPr>
          <p:nvPr>
            <p:ph type="body" idx="1"/>
          </p:nvPr>
        </p:nvSpPr>
        <p:spPr>
          <a:xfrm>
            <a:off x="1444486" y="1610863"/>
            <a:ext cx="7656976" cy="4525963"/>
          </a:xfrm>
          <a:prstGeom prst="rect">
            <a:avLst/>
          </a:prstGeom>
        </p:spPr>
        <p:txBody>
          <a:bodyPr>
            <a:normAutofit/>
          </a:bodyPr>
          <a:lstStyle/>
          <a:p>
            <a:pPr lvl="0"/>
            <a:r>
              <a:rPr lang="fr-FR" dirty="0"/>
              <a:t>CLIQUER ICI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6" name="Rectangle 6"/>
          <p:cNvSpPr>
            <a:spLocks noGrp="1"/>
          </p:cNvSpPr>
          <p:nvPr>
            <p:ph type="dt" sz="half" idx="2"/>
          </p:nvPr>
        </p:nvSpPr>
        <p:spPr>
          <a:xfrm>
            <a:off x="971600" y="6245225"/>
            <a:ext cx="1619199" cy="476250"/>
          </a:xfrm>
          <a:prstGeom prst="rect">
            <a:avLst/>
          </a:prstGeom>
        </p:spPr>
        <p:txBody>
          <a:bodyPr/>
          <a:lstStyle>
            <a:lvl1pPr latinLnBrk="0">
              <a:defRPr lang="fr-FR" sz="1000">
                <a:latin typeface="+mn-lt"/>
              </a:defRPr>
            </a:lvl1pPr>
          </a:lstStyle>
          <a:p>
            <a:fld id="{E3A84A35-E966-432B-A8A1-20717C98E114}" type="datetime1">
              <a:rPr lang="fr-FR" smtClean="0"/>
              <a:t>05/07/2023</a:t>
            </a:fld>
            <a:endParaRPr lang="fr-FR"/>
          </a:p>
        </p:txBody>
      </p:sp>
      <p:sp>
        <p:nvSpPr>
          <p:cNvPr id="20" name="Rectangle 20"/>
          <p:cNvSpPr>
            <a:spLocks noGrp="1"/>
          </p:cNvSpPr>
          <p:nvPr>
            <p:ph type="ftr" sz="quarter" idx="3"/>
          </p:nvPr>
        </p:nvSpPr>
        <p:spPr>
          <a:xfrm>
            <a:off x="3124200" y="6245225"/>
            <a:ext cx="2895600" cy="476250"/>
          </a:xfrm>
          <a:prstGeom prst="rect">
            <a:avLst/>
          </a:prstGeom>
        </p:spPr>
        <p:txBody>
          <a:bodyPr/>
          <a:lstStyle>
            <a:lvl1pPr algn="ctr" latinLnBrk="0">
              <a:defRPr lang="fr-FR" sz="1000">
                <a:latin typeface="+mn-lt"/>
              </a:defRPr>
            </a:lvl1pPr>
          </a:lstStyle>
          <a:p>
            <a:endParaRPr lang="fr-FR" dirty="0"/>
          </a:p>
        </p:txBody>
      </p:sp>
      <p:sp>
        <p:nvSpPr>
          <p:cNvPr id="21" name="Rectangle 21"/>
          <p:cNvSpPr>
            <a:spLocks noGrp="1"/>
          </p:cNvSpPr>
          <p:nvPr>
            <p:ph type="sldNum" sz="quarter" idx="4"/>
          </p:nvPr>
        </p:nvSpPr>
        <p:spPr>
          <a:xfrm>
            <a:off x="6553200" y="6245225"/>
            <a:ext cx="2133600" cy="476250"/>
          </a:xfrm>
          <a:prstGeom prst="rect">
            <a:avLst/>
          </a:prstGeom>
        </p:spPr>
        <p:txBody>
          <a:bodyPr/>
          <a:lstStyle>
            <a:lvl1pPr latinLnBrk="0">
              <a:defRPr lang="fr-FR" sz="1000">
                <a:latin typeface="+mn-lt"/>
              </a:defRPr>
            </a:lvl1pPr>
          </a:lstStyle>
          <a:p>
            <a:fld id="{AE37ED50-3A3C-44DD-B934-1ABCDF22CA9A}" type="slidenum">
              <a:rPr lang="fr-FR" smtClean="0"/>
              <a:pPr/>
              <a:t>‹N°›</a:t>
            </a:fld>
            <a:endParaRPr lang="fr-FR"/>
          </a:p>
        </p:txBody>
      </p:sp>
    </p:spTree>
    <p:extLst>
      <p:ext uri="{BB962C8B-B14F-4D97-AF65-F5344CB8AC3E}">
        <p14:creationId xmlns:p14="http://schemas.microsoft.com/office/powerpoint/2010/main" val="1177952555"/>
      </p:ext>
    </p:extLst>
  </p:cSld>
  <p:clrMap bg1="lt1" tx1="dk1" bg2="lt2" tx2="dk2" accent1="accent1" accent2="accent2" accent3="accent3" accent4="accent4" accent5="accent5" accent6="accent6" hlink="hlink" folHlink="folHlink"/>
  <p:sldLayoutIdLst>
    <p:sldLayoutId id="2147483966" r:id="rId1"/>
    <p:sldLayoutId id="2147483967" r:id="rId2"/>
    <p:sldLayoutId id="2147483968" r:id="rId3"/>
    <p:sldLayoutId id="2147483958" r:id="rId4"/>
    <p:sldLayoutId id="2147483959" r:id="rId5"/>
    <p:sldLayoutId id="2147483960" r:id="rId6"/>
    <p:sldLayoutId id="2147483794" r:id="rId7"/>
    <p:sldLayoutId id="2147483955" r:id="rId8"/>
    <p:sldLayoutId id="2147483795" r:id="rId9"/>
  </p:sldLayoutIdLst>
  <p:transition/>
  <p:hf hdr="0" ftr="0" dt="0"/>
  <p:txStyles>
    <p:title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p:titleStyle>
    <p:bodyStyle>
      <a:defPPr>
        <a:defRPr lang="fr-FR">
          <a:solidFill>
            <a:schemeClr val="tx1"/>
          </a:solidFill>
          <a:latin typeface="+mn-lt"/>
          <a:ea typeface="+mn-ea"/>
          <a:cs typeface="+mn-cs"/>
        </a:defRPr>
      </a:defPPr>
      <a:lvl1pPr marL="342900" indent="-342900" eaLnBrk="1" latinLnBrk="0" hangingPunct="1">
        <a:buClr>
          <a:schemeClr val="bg1"/>
        </a:buClr>
        <a:buFont typeface="Wingdings" panose="05000000000000000000" pitchFamily="2" charset="2"/>
        <a:buChar char="§"/>
        <a:defRPr lang="fr-FR" sz="2800">
          <a:solidFill>
            <a:srgbClr val="C6AA76"/>
          </a:solidFill>
          <a:latin typeface="+mj-lt"/>
        </a:defRPr>
      </a:lvl1pPr>
      <a:lvl2pPr marL="717550" indent="-260350" eaLnBrk="1" hangingPunct="1">
        <a:spcAft>
          <a:spcPts val="600"/>
        </a:spcAft>
        <a:buFont typeface="Wingdings" panose="05000000000000000000" pitchFamily="2" charset="2"/>
        <a:buChar char="§"/>
        <a:defRPr lang="fr-FR" sz="2400">
          <a:solidFill>
            <a:srgbClr val="002B49"/>
          </a:solidFill>
          <a:latin typeface="+mn-lt"/>
        </a:defRPr>
      </a:lvl2pPr>
      <a:lvl3pPr marL="717550" indent="-268288" eaLnBrk="1" hangingPunct="1">
        <a:spcAft>
          <a:spcPts val="600"/>
        </a:spcAft>
        <a:buClr>
          <a:srgbClr val="C6AA76"/>
        </a:buClr>
        <a:buFont typeface="Wingdings" panose="05000000000000000000" pitchFamily="2" charset="2"/>
        <a:buChar char="§"/>
        <a:defRPr lang="fr-FR" sz="2400">
          <a:solidFill>
            <a:srgbClr val="C6AA76"/>
          </a:solidFill>
          <a:latin typeface="+mn-lt"/>
        </a:defRPr>
      </a:lvl3pPr>
      <a:lvl4pPr marL="806450" indent="-795338" eaLnBrk="1" hangingPunct="1">
        <a:spcAft>
          <a:spcPts val="600"/>
        </a:spcAft>
        <a:buClr>
          <a:schemeClr val="bg1"/>
        </a:buClr>
        <a:buFont typeface="Wingdings" panose="05000000000000000000" pitchFamily="2" charset="2"/>
        <a:buChar char="§"/>
        <a:defRPr lang="fr-FR" sz="2000">
          <a:solidFill>
            <a:srgbClr val="002B49"/>
          </a:solidFill>
          <a:latin typeface="+mn-lt"/>
        </a:defRPr>
      </a:lvl4pPr>
      <a:lvl5pPr marL="985838" indent="-268288" eaLnBrk="1" hangingPunct="1">
        <a:buFont typeface="Wingdings" panose="05000000000000000000" pitchFamily="2" charset="2"/>
        <a:buChar char="§"/>
        <a:defRPr lang="fr-FR" sz="2000">
          <a:solidFill>
            <a:srgbClr val="C6AA76"/>
          </a:solidFill>
          <a:latin typeface="+mn-lt"/>
        </a:defRPr>
      </a:lvl5pPr>
      <a:lvl6pPr marL="2514600" indent="-228600" eaLnBrk="1" hangingPunct="1">
        <a:buChar char="•"/>
        <a:defRPr lang="fr-FR" sz="2000"/>
      </a:lvl6pPr>
      <a:lvl7pPr marL="2971800" indent="-228600" eaLnBrk="1" hangingPunct="1">
        <a:buChar char="•"/>
        <a:defRPr lang="fr-FR" sz="2000"/>
      </a:lvl7pPr>
      <a:lvl8pPr marL="3429000" indent="-228600" eaLnBrk="1" hangingPunct="1">
        <a:buChar char="•"/>
        <a:defRPr lang="fr-FR" sz="2000"/>
      </a:lvl8pPr>
      <a:lvl9pPr marL="3886200" indent="-228600" eaLnBrk="1" hangingPunct="1">
        <a:buChar char="•"/>
        <a:defRPr lang="fr-FR" sz="2000"/>
      </a:lvl9pPr>
    </p:bodyStyle>
    <p:otherStyle>
      <a:defPPr>
        <a:defRPr lang="fr-FR">
          <a:solidFill>
            <a:schemeClr val="tx1"/>
          </a:solidFill>
          <a:latin typeface="+mn-lt"/>
          <a:ea typeface="+mn-ea"/>
          <a:cs typeface="+mn-cs"/>
        </a:defRPr>
      </a:defPPr>
      <a:lvl1pPr marL="0" eaLnBrk="1" latinLnBrk="0" hangingPunct="1"/>
      <a:lvl2pPr marL="457200" eaLnBrk="1" hangingPunct="1"/>
      <a:lvl3pPr marL="914400" eaLnBrk="1" hangingPunct="1"/>
      <a:lvl4pPr marL="1371600" eaLnBrk="1" hangingPunct="1"/>
      <a:lvl5pPr marL="1828800" eaLnBrk="1" hangingPunct="1"/>
      <a:lvl6pPr marL="2286000" eaLnBrk="1" hangingPunct="1"/>
      <a:lvl7pPr marL="2743200" eaLnBrk="1" hangingPunct="1"/>
      <a:lvl8pPr marL="3200400" eaLnBrk="1" hangingPunct="1"/>
      <a:lvl9pPr marL="3657600" eaLnBrk="1" hangingPunct="1"/>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everne-labs/HLS-Zybo.git" TargetMode="External"/><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Deverne-labs/HLS-Zybo.git"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23.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26.png"/><Relationship Id="rId4" Type="http://schemas.openxmlformats.org/officeDocument/2006/relationships/image" Target="../media/image25.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image" Target="../media/image29.jpeg"/><Relationship Id="rId4" Type="http://schemas.openxmlformats.org/officeDocument/2006/relationships/image" Target="../media/image28.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70440ED5-7AFF-6F01-27C7-C2D96B99EE4A}"/>
              </a:ext>
            </a:extLst>
          </p:cNvPr>
          <p:cNvSpPr/>
          <p:nvPr/>
        </p:nvSpPr>
        <p:spPr>
          <a:xfrm>
            <a:off x="0" y="0"/>
            <a:ext cx="9144000" cy="1352550"/>
          </a:xfrm>
          <a:prstGeom prst="rect">
            <a:avLst/>
          </a:prstGeom>
          <a:solidFill>
            <a:srgbClr val="3B42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contenu 1">
            <a:extLst>
              <a:ext uri="{FF2B5EF4-FFF2-40B4-BE49-F238E27FC236}">
                <a16:creationId xmlns:a16="http://schemas.microsoft.com/office/drawing/2014/main" id="{83EBFB47-261F-92B0-7FB4-EB5F1BAC830F}"/>
              </a:ext>
            </a:extLst>
          </p:cNvPr>
          <p:cNvSpPr>
            <a:spLocks noGrp="1"/>
          </p:cNvSpPr>
          <p:nvPr>
            <p:ph idx="1"/>
          </p:nvPr>
        </p:nvSpPr>
        <p:spPr>
          <a:xfrm>
            <a:off x="-371475" y="2257425"/>
            <a:ext cx="9144000" cy="2085975"/>
          </a:xfrm>
        </p:spPr>
        <p:txBody>
          <a:bodyPr>
            <a:normAutofit lnSpcReduction="10000"/>
          </a:bodyPr>
          <a:lstStyle/>
          <a:p>
            <a:pPr marL="717550" indent="0" algn="ctr">
              <a:buNone/>
            </a:pPr>
            <a:endParaRPr lang="fr-FR" b="1" dirty="0"/>
          </a:p>
          <a:p>
            <a:pPr marL="717550" indent="0" algn="ctr">
              <a:buNone/>
            </a:pPr>
            <a:endParaRPr lang="fr-FR" b="1" dirty="0"/>
          </a:p>
          <a:p>
            <a:pPr marL="717550" indent="0" algn="l">
              <a:buNone/>
            </a:pPr>
            <a:r>
              <a:rPr lang="fr-FR" b="1" dirty="0"/>
              <a:t>Formation à l’électronique numérique FPGA</a:t>
            </a:r>
          </a:p>
          <a:p>
            <a:pPr marL="717550" indent="0" algn="l">
              <a:buNone/>
            </a:pPr>
            <a:endParaRPr lang="fr-FR" b="1" dirty="0"/>
          </a:p>
          <a:p>
            <a:pPr marL="717550" indent="0" algn="l">
              <a:buNone/>
            </a:pPr>
            <a:r>
              <a:rPr lang="fr-FR" b="1" dirty="0"/>
              <a:t>Segment 4 : Etude d’un système complexe </a:t>
            </a:r>
            <a:r>
              <a:rPr lang="fr-FR" b="1" dirty="0" err="1"/>
              <a:t>SoC</a:t>
            </a:r>
            <a:endParaRPr lang="fr-FR" b="1" i="1" dirty="0"/>
          </a:p>
        </p:txBody>
      </p:sp>
      <p:sp>
        <p:nvSpPr>
          <p:cNvPr id="8" name="Espace réservé du numéro de diapositive 5">
            <a:extLst>
              <a:ext uri="{FF2B5EF4-FFF2-40B4-BE49-F238E27FC236}">
                <a16:creationId xmlns:a16="http://schemas.microsoft.com/office/drawing/2014/main" id="{1ABF6C73-AB74-91D0-F563-333C9F096AFC}"/>
              </a:ext>
            </a:extLst>
          </p:cNvPr>
          <p:cNvSpPr txBox="1">
            <a:spLocks/>
          </p:cNvSpPr>
          <p:nvPr/>
        </p:nvSpPr>
        <p:spPr>
          <a:xfrm>
            <a:off x="8891154" y="6608618"/>
            <a:ext cx="355600" cy="249382"/>
          </a:xfrm>
          <a:prstGeom prst="rect">
            <a:avLst/>
          </a:prstGeom>
        </p:spPr>
        <p:txBody>
          <a:bodyPr/>
          <a:lstStyle>
            <a:defPPr>
              <a:defRPr lang="fr-FR"/>
            </a:defPPr>
            <a:lvl1pPr marL="0" algn="l" defTabSz="914400" rtl="0" eaLnBrk="1" latinLnBrk="0" hangingPunct="1">
              <a:defRPr lang="fr-F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E37ED50-3A3C-44DD-B934-1ABCDF22CA9A}" type="slidenum">
              <a:rPr lang="fr-FR" b="1" smtClean="0">
                <a:solidFill>
                  <a:schemeClr val="accent6">
                    <a:lumMod val="75000"/>
                  </a:schemeClr>
                </a:solidFill>
              </a:rPr>
              <a:pPr/>
              <a:t>1</a:t>
            </a:fld>
            <a:endParaRPr lang="fr-FR" b="1" dirty="0">
              <a:solidFill>
                <a:schemeClr val="accent6">
                  <a:lumMod val="75000"/>
                </a:schemeClr>
              </a:solidFill>
            </a:endParaRPr>
          </a:p>
        </p:txBody>
      </p:sp>
      <p:pic>
        <p:nvPicPr>
          <p:cNvPr id="14" name="Image 13">
            <a:extLst>
              <a:ext uri="{FF2B5EF4-FFF2-40B4-BE49-F238E27FC236}">
                <a16:creationId xmlns:a16="http://schemas.microsoft.com/office/drawing/2014/main" id="{F90EDF9E-516F-9FB1-D19B-3091FBBDB5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0690" y="-44620"/>
            <a:ext cx="1788264" cy="1441788"/>
          </a:xfrm>
          <a:prstGeom prst="rect">
            <a:avLst/>
          </a:prstGeom>
        </p:spPr>
      </p:pic>
      <p:pic>
        <p:nvPicPr>
          <p:cNvPr id="17" name="Image 16">
            <a:extLst>
              <a:ext uri="{FF2B5EF4-FFF2-40B4-BE49-F238E27FC236}">
                <a16:creationId xmlns:a16="http://schemas.microsoft.com/office/drawing/2014/main" id="{EB33CDF8-F338-6357-DE49-28C5536495B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4494" y="158018"/>
            <a:ext cx="2264382" cy="1036513"/>
          </a:xfrm>
          <a:prstGeom prst="rect">
            <a:avLst/>
          </a:prstGeom>
        </p:spPr>
      </p:pic>
      <p:sp>
        <p:nvSpPr>
          <p:cNvPr id="18" name="ZoneTexte 17">
            <a:extLst>
              <a:ext uri="{FF2B5EF4-FFF2-40B4-BE49-F238E27FC236}">
                <a16:creationId xmlns:a16="http://schemas.microsoft.com/office/drawing/2014/main" id="{B293B3DF-A20F-7F42-1C36-2803BAB1F89F}"/>
              </a:ext>
            </a:extLst>
          </p:cNvPr>
          <p:cNvSpPr txBox="1"/>
          <p:nvPr/>
        </p:nvSpPr>
        <p:spPr>
          <a:xfrm>
            <a:off x="8411152" y="1521179"/>
            <a:ext cx="1315604" cy="246221"/>
          </a:xfrm>
          <a:prstGeom prst="rect">
            <a:avLst/>
          </a:prstGeom>
          <a:noFill/>
        </p:spPr>
        <p:txBody>
          <a:bodyPr wrap="square" rtlCol="0">
            <a:spAutoFit/>
          </a:bodyPr>
          <a:lstStyle/>
          <a:p>
            <a:r>
              <a:rPr lang="fr-FR" sz="1000" b="1" dirty="0"/>
              <a:t>04/07/2023</a:t>
            </a:r>
          </a:p>
        </p:txBody>
      </p:sp>
      <p:sp>
        <p:nvSpPr>
          <p:cNvPr id="3" name="Espace réservé du contenu 1">
            <a:extLst>
              <a:ext uri="{FF2B5EF4-FFF2-40B4-BE49-F238E27FC236}">
                <a16:creationId xmlns:a16="http://schemas.microsoft.com/office/drawing/2014/main" id="{FA53D36B-48E2-16F1-A50C-F56056A7F5F1}"/>
              </a:ext>
            </a:extLst>
          </p:cNvPr>
          <p:cNvSpPr txBox="1">
            <a:spLocks/>
          </p:cNvSpPr>
          <p:nvPr/>
        </p:nvSpPr>
        <p:spPr>
          <a:xfrm>
            <a:off x="-742950" y="6419850"/>
            <a:ext cx="6952673" cy="438150"/>
          </a:xfrm>
          <a:prstGeom prst="rect">
            <a:avLst/>
          </a:prstGeom>
        </p:spPr>
        <p:txBody>
          <a:bodyPr>
            <a:normAutofit/>
          </a:bodyPr>
          <a:lstStyle>
            <a:defPPr>
              <a:defRPr lang="fr-FR">
                <a:solidFill>
                  <a:schemeClr val="tx1"/>
                </a:solidFill>
                <a:latin typeface="+mn-lt"/>
                <a:ea typeface="+mn-ea"/>
                <a:cs typeface="+mn-cs"/>
              </a:defRPr>
            </a:defPPr>
            <a:lvl1pPr marL="985838" indent="-268288" eaLnBrk="1" latinLnBrk="0" hangingPunct="1">
              <a:buClr>
                <a:schemeClr val="bg1"/>
              </a:buClr>
              <a:buFont typeface="Wingdings" panose="05000000000000000000" pitchFamily="2" charset="2"/>
              <a:buChar char="§"/>
              <a:defRPr lang="fr-FR" sz="2800">
                <a:solidFill>
                  <a:srgbClr val="C6AA76"/>
                </a:solidFill>
                <a:latin typeface="+mj-lt"/>
              </a:defRPr>
            </a:lvl1pPr>
            <a:lvl2pPr marL="1436688" indent="-457200" eaLnBrk="1" hangingPunct="1">
              <a:spcAft>
                <a:spcPts val="600"/>
              </a:spcAft>
              <a:buSzPct val="50000"/>
              <a:buFont typeface="Wingdings" panose="05000000000000000000" pitchFamily="2" charset="2"/>
              <a:buChar char="§"/>
              <a:defRPr lang="fr-FR" sz="2400">
                <a:solidFill>
                  <a:srgbClr val="002B49"/>
                </a:solidFill>
                <a:latin typeface="+mn-lt"/>
              </a:defRPr>
            </a:lvl2pPr>
            <a:lvl3pPr marL="1436688" indent="-457200" eaLnBrk="1" hangingPunct="1">
              <a:spcAft>
                <a:spcPts val="600"/>
              </a:spcAft>
              <a:buClr>
                <a:srgbClr val="C6AA76"/>
              </a:buClr>
              <a:buSzPct val="50000"/>
              <a:buFont typeface="Wingdings" panose="05000000000000000000" pitchFamily="2" charset="2"/>
              <a:buChar char="§"/>
              <a:defRPr lang="fr-FR" sz="2400">
                <a:solidFill>
                  <a:srgbClr val="C6AA76"/>
                </a:solidFill>
                <a:latin typeface="+mn-lt"/>
              </a:defRPr>
            </a:lvl3pPr>
            <a:lvl4pPr marL="1436688" indent="-457200" eaLnBrk="1" hangingPunct="1">
              <a:spcAft>
                <a:spcPts val="600"/>
              </a:spcAft>
              <a:buClr>
                <a:schemeClr val="bg1"/>
              </a:buClr>
              <a:buFont typeface="Wingdings" panose="05000000000000000000" pitchFamily="2" charset="2"/>
              <a:buChar char="§"/>
              <a:defRPr lang="fr-FR" sz="2000">
                <a:solidFill>
                  <a:srgbClr val="002B49"/>
                </a:solidFill>
                <a:latin typeface="+mn-lt"/>
              </a:defRPr>
            </a:lvl4pPr>
            <a:lvl5pPr marL="1436688" indent="-457200" eaLnBrk="1" hangingPunct="1">
              <a:buFont typeface="Wingdings" panose="05000000000000000000" pitchFamily="2" charset="2"/>
              <a:buChar char="§"/>
              <a:defRPr lang="fr-FR" sz="2000">
                <a:solidFill>
                  <a:srgbClr val="C6AA76"/>
                </a:solidFill>
                <a:latin typeface="+mn-lt"/>
              </a:defRPr>
            </a:lvl5pPr>
            <a:lvl6pPr marL="2514600" indent="-228600" eaLnBrk="1" hangingPunct="1">
              <a:buChar char="•"/>
              <a:defRPr lang="fr-FR" sz="2000"/>
            </a:lvl6pPr>
            <a:lvl7pPr marL="2971800" indent="-228600" eaLnBrk="1" hangingPunct="1">
              <a:buChar char="•"/>
              <a:defRPr lang="fr-FR" sz="2000"/>
            </a:lvl7pPr>
            <a:lvl8pPr marL="3429000" indent="-228600" eaLnBrk="1" hangingPunct="1">
              <a:buChar char="•"/>
              <a:defRPr lang="fr-FR" sz="2000"/>
            </a:lvl8pPr>
            <a:lvl9pPr marL="3886200" indent="-228600" eaLnBrk="1" hangingPunct="1">
              <a:buChar char="•"/>
              <a:defRPr lang="fr-FR" sz="2000"/>
            </a:lvl9pPr>
          </a:lstStyle>
          <a:p>
            <a:pPr marL="717550" indent="0">
              <a:buFont typeface="Wingdings" panose="05000000000000000000" pitchFamily="2" charset="2"/>
              <a:buNone/>
            </a:pPr>
            <a:r>
              <a:rPr lang="fr-FR" sz="2200" b="1" i="1" kern="0" dirty="0"/>
              <a:t>Référence filière : F-230417-DIS-399-FPGA_SAFRAN</a:t>
            </a:r>
          </a:p>
          <a:p>
            <a:pPr marL="717550" indent="0" algn="l">
              <a:buFont typeface="Wingdings" panose="05000000000000000000" pitchFamily="2" charset="2"/>
              <a:buNone/>
            </a:pPr>
            <a:endParaRPr lang="fr-FR" b="1" kern="0" dirty="0"/>
          </a:p>
          <a:p>
            <a:pPr marL="717550" indent="0" algn="ctr">
              <a:buFont typeface="Wingdings" panose="05000000000000000000" pitchFamily="2" charset="2"/>
              <a:buNone/>
            </a:pPr>
            <a:endParaRPr lang="fr-FR" b="1" kern="0" dirty="0"/>
          </a:p>
          <a:p>
            <a:pPr marL="717550" indent="0" algn="ctr">
              <a:buFont typeface="Wingdings" panose="05000000000000000000" pitchFamily="2" charset="2"/>
              <a:buNone/>
            </a:pPr>
            <a:endParaRPr lang="fr-FR" b="1" kern="0" dirty="0"/>
          </a:p>
        </p:txBody>
      </p:sp>
    </p:spTree>
    <p:extLst>
      <p:ext uri="{BB962C8B-B14F-4D97-AF65-F5344CB8AC3E}">
        <p14:creationId xmlns:p14="http://schemas.microsoft.com/office/powerpoint/2010/main" val="352412392"/>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10</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74768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Partage d’expérience : Interaction Hardware / Gateware cas typique</a:t>
            </a:r>
          </a:p>
        </p:txBody>
      </p:sp>
      <p:pic>
        <p:nvPicPr>
          <p:cNvPr id="5" name="Image 4">
            <a:extLst>
              <a:ext uri="{FF2B5EF4-FFF2-40B4-BE49-F238E27FC236}">
                <a16:creationId xmlns:a16="http://schemas.microsoft.com/office/drawing/2014/main" id="{11BEFDDB-564B-AD93-D979-9423196EBC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7895" y="2596506"/>
            <a:ext cx="4699028" cy="3117022"/>
          </a:xfrm>
          <a:prstGeom prst="rect">
            <a:avLst/>
          </a:prstGeom>
        </p:spPr>
      </p:pic>
      <p:sp>
        <p:nvSpPr>
          <p:cNvPr id="6" name="Rectangle 5">
            <a:extLst>
              <a:ext uri="{FF2B5EF4-FFF2-40B4-BE49-F238E27FC236}">
                <a16:creationId xmlns:a16="http://schemas.microsoft.com/office/drawing/2014/main" id="{51619058-4097-F2C3-1790-9E14CDBA81CD}"/>
              </a:ext>
            </a:extLst>
          </p:cNvPr>
          <p:cNvSpPr/>
          <p:nvPr/>
        </p:nvSpPr>
        <p:spPr>
          <a:xfrm>
            <a:off x="5754627" y="4826183"/>
            <a:ext cx="1227667" cy="82126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itre 2">
            <a:extLst>
              <a:ext uri="{FF2B5EF4-FFF2-40B4-BE49-F238E27FC236}">
                <a16:creationId xmlns:a16="http://schemas.microsoft.com/office/drawing/2014/main" id="{66F1B7EE-275F-2A92-8C0D-22914BAB302F}"/>
              </a:ext>
            </a:extLst>
          </p:cNvPr>
          <p:cNvSpPr txBox="1">
            <a:spLocks/>
          </p:cNvSpPr>
          <p:nvPr/>
        </p:nvSpPr>
        <p:spPr>
          <a:xfrm>
            <a:off x="727364" y="2690946"/>
            <a:ext cx="3460531" cy="1127521"/>
          </a:xfrm>
          <a:prstGeom prst="rect">
            <a:avLst/>
          </a:prstGeom>
        </p:spPr>
        <p:txBody>
          <a:bodyPr anchor="ctr" anchorCtr="0">
            <a:normAutofit lnSpcReduction="10000"/>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Cas d’étude de l’intégration de la RPC DRAM, une mémoire ultracompacte commercialisée depuis 2021.</a:t>
            </a:r>
          </a:p>
        </p:txBody>
      </p:sp>
      <p:sp>
        <p:nvSpPr>
          <p:cNvPr id="10" name="Titre 2">
            <a:extLst>
              <a:ext uri="{FF2B5EF4-FFF2-40B4-BE49-F238E27FC236}">
                <a16:creationId xmlns:a16="http://schemas.microsoft.com/office/drawing/2014/main" id="{D99183CB-0578-0595-A3C1-41277FAFF038}"/>
              </a:ext>
            </a:extLst>
          </p:cNvPr>
          <p:cNvSpPr txBox="1">
            <a:spLocks/>
          </p:cNvSpPr>
          <p:nvPr/>
        </p:nvSpPr>
        <p:spPr>
          <a:xfrm>
            <a:off x="727363" y="3994179"/>
            <a:ext cx="3460531" cy="2477860"/>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Afin de valider l’intégration de ce nouveau composant un jeu de cartes doit être réalisé, une interface gateware doit être conçue en plus de cela</a:t>
            </a:r>
          </a:p>
          <a:p>
            <a:pPr algn="l"/>
            <a:r>
              <a:rPr lang="fr-FR" sz="1800" kern="0" dirty="0"/>
              <a:t> </a:t>
            </a:r>
          </a:p>
        </p:txBody>
      </p:sp>
    </p:spTree>
    <p:extLst>
      <p:ext uri="{BB962C8B-B14F-4D97-AF65-F5344CB8AC3E}">
        <p14:creationId xmlns:p14="http://schemas.microsoft.com/office/powerpoint/2010/main" val="3977689619"/>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11</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74768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Partage d’expérience : Interaction Hardware / Gateware cas typique</a:t>
            </a:r>
          </a:p>
        </p:txBody>
      </p:sp>
      <p:pic>
        <p:nvPicPr>
          <p:cNvPr id="4" name="Image 3">
            <a:extLst>
              <a:ext uri="{FF2B5EF4-FFF2-40B4-BE49-F238E27FC236}">
                <a16:creationId xmlns:a16="http://schemas.microsoft.com/office/drawing/2014/main" id="{6F8C3908-AEAC-F68B-3126-47B41CBAD0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918" y="2434557"/>
            <a:ext cx="4198864" cy="4376367"/>
          </a:xfrm>
          <a:prstGeom prst="rect">
            <a:avLst/>
          </a:prstGeom>
        </p:spPr>
      </p:pic>
      <p:pic>
        <p:nvPicPr>
          <p:cNvPr id="11" name="Image 10">
            <a:extLst>
              <a:ext uri="{FF2B5EF4-FFF2-40B4-BE49-F238E27FC236}">
                <a16:creationId xmlns:a16="http://schemas.microsoft.com/office/drawing/2014/main" id="{04A51AED-5C7B-3AE5-5BB0-C51FEB53F5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4842935" y="3073670"/>
            <a:ext cx="4198864" cy="3098139"/>
          </a:xfrm>
          <a:prstGeom prst="rect">
            <a:avLst/>
          </a:prstGeom>
        </p:spPr>
      </p:pic>
    </p:spTree>
    <p:extLst>
      <p:ext uri="{BB962C8B-B14F-4D97-AF65-F5344CB8AC3E}">
        <p14:creationId xmlns:p14="http://schemas.microsoft.com/office/powerpoint/2010/main" val="425232219"/>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12</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74768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Partage d’expérience : Interaction Hardware / Gateware cas typique</a:t>
            </a:r>
          </a:p>
        </p:txBody>
      </p:sp>
      <p:pic>
        <p:nvPicPr>
          <p:cNvPr id="7" name="Image 6">
            <a:extLst>
              <a:ext uri="{FF2B5EF4-FFF2-40B4-BE49-F238E27FC236}">
                <a16:creationId xmlns:a16="http://schemas.microsoft.com/office/drawing/2014/main" id="{565F1B51-72E7-C9A8-D693-0A8E5F55B9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2766" y="2432050"/>
            <a:ext cx="5344157" cy="3772346"/>
          </a:xfrm>
          <a:prstGeom prst="rect">
            <a:avLst/>
          </a:prstGeom>
        </p:spPr>
      </p:pic>
      <p:sp>
        <p:nvSpPr>
          <p:cNvPr id="9" name="Titre 2">
            <a:extLst>
              <a:ext uri="{FF2B5EF4-FFF2-40B4-BE49-F238E27FC236}">
                <a16:creationId xmlns:a16="http://schemas.microsoft.com/office/drawing/2014/main" id="{6373DA82-2FE2-A780-AAEE-607D294AA0F4}"/>
              </a:ext>
            </a:extLst>
          </p:cNvPr>
          <p:cNvSpPr txBox="1">
            <a:spLocks/>
          </p:cNvSpPr>
          <p:nvPr/>
        </p:nvSpPr>
        <p:spPr>
          <a:xfrm>
            <a:off x="454314" y="3754462"/>
            <a:ext cx="3460531" cy="1127521"/>
          </a:xfrm>
          <a:prstGeom prst="rect">
            <a:avLst/>
          </a:prstGeom>
        </p:spPr>
        <p:txBody>
          <a:bodyPr anchor="ctr" anchorCtr="0">
            <a:normAutofit fontScale="85000" lnSpcReduction="10000"/>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Pour mener à bien ce type de travaux, il est primordial d’avoir une connaissance fine des interfaces avec lesquelles nous travaillons côté FPGA (standard de transmission, bande passante des IO </a:t>
            </a:r>
            <a:r>
              <a:rPr lang="fr-FR" sz="1800" kern="0" dirty="0" err="1"/>
              <a:t>ect</a:t>
            </a:r>
            <a:r>
              <a:rPr lang="fr-FR" sz="1800" kern="0" dirty="0"/>
              <a:t>..)</a:t>
            </a:r>
          </a:p>
        </p:txBody>
      </p:sp>
    </p:spTree>
    <p:extLst>
      <p:ext uri="{BB962C8B-B14F-4D97-AF65-F5344CB8AC3E}">
        <p14:creationId xmlns:p14="http://schemas.microsoft.com/office/powerpoint/2010/main" val="3860940404"/>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13</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74768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Partage d’expérience : Interaction Hardware / Gateware cas typique</a:t>
            </a:r>
          </a:p>
        </p:txBody>
      </p:sp>
      <p:pic>
        <p:nvPicPr>
          <p:cNvPr id="5" name="Image 4">
            <a:extLst>
              <a:ext uri="{FF2B5EF4-FFF2-40B4-BE49-F238E27FC236}">
                <a16:creationId xmlns:a16="http://schemas.microsoft.com/office/drawing/2014/main" id="{43D35AF0-0FD8-D3CD-FEAB-AE00046E65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082" y="3413798"/>
            <a:ext cx="7476836" cy="3058241"/>
          </a:xfrm>
          <a:prstGeom prst="rect">
            <a:avLst/>
          </a:prstGeom>
        </p:spPr>
      </p:pic>
      <p:sp>
        <p:nvSpPr>
          <p:cNvPr id="2" name="Titre 2">
            <a:extLst>
              <a:ext uri="{FF2B5EF4-FFF2-40B4-BE49-F238E27FC236}">
                <a16:creationId xmlns:a16="http://schemas.microsoft.com/office/drawing/2014/main" id="{40C257BB-AC39-7973-8953-375BCEA79FB6}"/>
              </a:ext>
            </a:extLst>
          </p:cNvPr>
          <p:cNvSpPr txBox="1">
            <a:spLocks/>
          </p:cNvSpPr>
          <p:nvPr/>
        </p:nvSpPr>
        <p:spPr>
          <a:xfrm>
            <a:off x="727364" y="2286277"/>
            <a:ext cx="7210136" cy="1127521"/>
          </a:xfrm>
          <a:prstGeom prst="rect">
            <a:avLst/>
          </a:prstGeom>
        </p:spPr>
        <p:txBody>
          <a:bodyPr anchor="ctr" anchorCtr="0">
            <a:normAutofit lnSpcReduction="10000"/>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A la suite de cette étude, il faut communiquer aux ingénieurs hardware les détails leur permettant d’effectuer un placement adéquat des I/O, il est souvent nécessaire de switcher certains plots pour éviter des croisements de routage.</a:t>
            </a:r>
          </a:p>
        </p:txBody>
      </p:sp>
    </p:spTree>
    <p:extLst>
      <p:ext uri="{BB962C8B-B14F-4D97-AF65-F5344CB8AC3E}">
        <p14:creationId xmlns:p14="http://schemas.microsoft.com/office/powerpoint/2010/main" val="410539366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14</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74768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Partage d’expérience : Interaction Hardware / Gateware cas typique</a:t>
            </a:r>
          </a:p>
        </p:txBody>
      </p:sp>
      <p:sp>
        <p:nvSpPr>
          <p:cNvPr id="2" name="Titre 2">
            <a:extLst>
              <a:ext uri="{FF2B5EF4-FFF2-40B4-BE49-F238E27FC236}">
                <a16:creationId xmlns:a16="http://schemas.microsoft.com/office/drawing/2014/main" id="{40C257BB-AC39-7973-8953-375BCEA79FB6}"/>
              </a:ext>
            </a:extLst>
          </p:cNvPr>
          <p:cNvSpPr txBox="1">
            <a:spLocks/>
          </p:cNvSpPr>
          <p:nvPr/>
        </p:nvSpPr>
        <p:spPr>
          <a:xfrm>
            <a:off x="727364" y="2794277"/>
            <a:ext cx="7210136" cy="1127521"/>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Finalement, il faut guider et conseiller sur la meilleure démarche pour la validation en déterminant les analyses, tests et démonstration requises.</a:t>
            </a:r>
          </a:p>
        </p:txBody>
      </p:sp>
      <p:sp>
        <p:nvSpPr>
          <p:cNvPr id="4" name="Titre 2">
            <a:extLst>
              <a:ext uri="{FF2B5EF4-FFF2-40B4-BE49-F238E27FC236}">
                <a16:creationId xmlns:a16="http://schemas.microsoft.com/office/drawing/2014/main" id="{F2DF5B4B-6BBD-C11E-5CB4-FCA70FFF4E57}"/>
              </a:ext>
            </a:extLst>
          </p:cNvPr>
          <p:cNvSpPr txBox="1">
            <a:spLocks/>
          </p:cNvSpPr>
          <p:nvPr/>
        </p:nvSpPr>
        <p:spPr>
          <a:xfrm>
            <a:off x="727364" y="3921798"/>
            <a:ext cx="7210136" cy="1127521"/>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Dans la plupart des cas, il s’agit de faire du DFT ou Design For Test, une construction est qui pensée pour faire des essais.</a:t>
            </a:r>
          </a:p>
        </p:txBody>
      </p:sp>
      <p:sp>
        <p:nvSpPr>
          <p:cNvPr id="6" name="Titre 2">
            <a:extLst>
              <a:ext uri="{FF2B5EF4-FFF2-40B4-BE49-F238E27FC236}">
                <a16:creationId xmlns:a16="http://schemas.microsoft.com/office/drawing/2014/main" id="{1087D678-572D-17A5-70B8-4AEF17D843AA}"/>
              </a:ext>
            </a:extLst>
          </p:cNvPr>
          <p:cNvSpPr txBox="1">
            <a:spLocks/>
          </p:cNvSpPr>
          <p:nvPr/>
        </p:nvSpPr>
        <p:spPr>
          <a:xfrm>
            <a:off x="727364" y="5727700"/>
            <a:ext cx="7210136" cy="449140"/>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400" i="1" kern="0" dirty="0"/>
              <a:t>Exemple à explorer : cas d’un SOM FPGA</a:t>
            </a:r>
            <a:endParaRPr lang="fr-FR" sz="1800" i="1" kern="0" dirty="0"/>
          </a:p>
        </p:txBody>
      </p:sp>
    </p:spTree>
    <p:extLst>
      <p:ext uri="{BB962C8B-B14F-4D97-AF65-F5344CB8AC3E}">
        <p14:creationId xmlns:p14="http://schemas.microsoft.com/office/powerpoint/2010/main" val="2009356714"/>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15</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74768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Partage d’expérience : Interaction Software / Gateware cas typique</a:t>
            </a:r>
          </a:p>
        </p:txBody>
      </p:sp>
      <p:sp>
        <p:nvSpPr>
          <p:cNvPr id="4" name="Titre 2">
            <a:extLst>
              <a:ext uri="{FF2B5EF4-FFF2-40B4-BE49-F238E27FC236}">
                <a16:creationId xmlns:a16="http://schemas.microsoft.com/office/drawing/2014/main" id="{F2DF5B4B-6BBD-C11E-5CB4-FCA70FFF4E57}"/>
              </a:ext>
            </a:extLst>
          </p:cNvPr>
          <p:cNvSpPr txBox="1">
            <a:spLocks/>
          </p:cNvSpPr>
          <p:nvPr/>
        </p:nvSpPr>
        <p:spPr>
          <a:xfrm>
            <a:off x="727364" y="2396711"/>
            <a:ext cx="7210136" cy="2080040"/>
          </a:xfrm>
          <a:prstGeom prst="rect">
            <a:avLst/>
          </a:prstGeom>
        </p:spPr>
        <p:txBody>
          <a:bodyPr anchor="ctr" anchorCtr="0">
            <a:normAutofit fontScale="85000" lnSpcReduction="20000"/>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Dans le cas d’un </a:t>
            </a:r>
            <a:r>
              <a:rPr lang="fr-FR" sz="1800" kern="0" dirty="0" err="1"/>
              <a:t>SoC</a:t>
            </a:r>
            <a:r>
              <a:rPr lang="fr-FR" sz="1800" kern="0" dirty="0"/>
              <a:t> comprenant un CPU, on retrouve souvent des architecture hybrides comprenant du Gateware et du software.</a:t>
            </a:r>
          </a:p>
          <a:p>
            <a:pPr algn="l"/>
            <a:endParaRPr lang="fr-FR" sz="1800" kern="0" dirty="0"/>
          </a:p>
          <a:p>
            <a:pPr algn="l"/>
            <a:r>
              <a:rPr lang="fr-FR" sz="1800" kern="0" dirty="0"/>
              <a:t>Le FPGA à un rôle dit d’ « accélérateur matériel », sont rôle est donc d’exécuter certains processus à la place du CPU.</a:t>
            </a:r>
          </a:p>
          <a:p>
            <a:pPr algn="l"/>
            <a:endParaRPr lang="fr-FR" sz="1800" kern="0" dirty="0"/>
          </a:p>
          <a:p>
            <a:pPr algn="l"/>
            <a:r>
              <a:rPr lang="fr-FR" sz="1800" kern="0" dirty="0"/>
              <a:t>Exemple explorer : </a:t>
            </a:r>
          </a:p>
          <a:p>
            <a:pPr algn="l"/>
            <a:endParaRPr lang="fr-FR" sz="1800" kern="0" dirty="0"/>
          </a:p>
          <a:p>
            <a:pPr algn="l"/>
            <a:r>
              <a:rPr lang="fr-FR" sz="1800" kern="0" dirty="0">
                <a:hlinkClick r:id="rId3"/>
              </a:rPr>
              <a:t>https://github.com/Deverne-labs/HLS-Zybo.git</a:t>
            </a:r>
            <a:r>
              <a:rPr lang="fr-FR" sz="1800" kern="0" dirty="0"/>
              <a:t> </a:t>
            </a:r>
          </a:p>
          <a:p>
            <a:pPr algn="l"/>
            <a:r>
              <a:rPr lang="fr-FR" sz="1800" kern="0" dirty="0"/>
              <a:t> </a:t>
            </a:r>
          </a:p>
        </p:txBody>
      </p:sp>
      <p:pic>
        <p:nvPicPr>
          <p:cNvPr id="6" name="Image 5">
            <a:extLst>
              <a:ext uri="{FF2B5EF4-FFF2-40B4-BE49-F238E27FC236}">
                <a16:creationId xmlns:a16="http://schemas.microsoft.com/office/drawing/2014/main" id="{313EFD05-5209-3B5E-5C51-0D18BBEC7C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525" y="4295834"/>
            <a:ext cx="8240275" cy="2286319"/>
          </a:xfrm>
          <a:prstGeom prst="rect">
            <a:avLst/>
          </a:prstGeom>
        </p:spPr>
      </p:pic>
    </p:spTree>
    <p:extLst>
      <p:ext uri="{BB962C8B-B14F-4D97-AF65-F5344CB8AC3E}">
        <p14:creationId xmlns:p14="http://schemas.microsoft.com/office/powerpoint/2010/main" val="2077976984"/>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16</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74768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Partage d’expérience : Interaction Software / Gateware cas typique</a:t>
            </a:r>
          </a:p>
        </p:txBody>
      </p:sp>
      <p:sp>
        <p:nvSpPr>
          <p:cNvPr id="4" name="Titre 2">
            <a:extLst>
              <a:ext uri="{FF2B5EF4-FFF2-40B4-BE49-F238E27FC236}">
                <a16:creationId xmlns:a16="http://schemas.microsoft.com/office/drawing/2014/main" id="{F2DF5B4B-6BBD-C11E-5CB4-FCA70FFF4E57}"/>
              </a:ext>
            </a:extLst>
          </p:cNvPr>
          <p:cNvSpPr txBox="1">
            <a:spLocks/>
          </p:cNvSpPr>
          <p:nvPr/>
        </p:nvSpPr>
        <p:spPr>
          <a:xfrm>
            <a:off x="727364" y="2396711"/>
            <a:ext cx="7210136" cy="2080040"/>
          </a:xfrm>
          <a:prstGeom prst="rect">
            <a:avLst/>
          </a:prstGeom>
        </p:spPr>
        <p:txBody>
          <a:bodyPr anchor="ctr" anchorCtr="0">
            <a:normAutofit fontScale="85000" lnSpcReduction="20000"/>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Dans le cas d’un </a:t>
            </a:r>
            <a:r>
              <a:rPr lang="fr-FR" sz="1800" kern="0" dirty="0" err="1"/>
              <a:t>SoC</a:t>
            </a:r>
            <a:r>
              <a:rPr lang="fr-FR" sz="1800" kern="0" dirty="0"/>
              <a:t> comprenant un CPU, on retrouve souvent des architecture hybrides comprenant du Gateware et du software.</a:t>
            </a:r>
          </a:p>
          <a:p>
            <a:pPr algn="l"/>
            <a:endParaRPr lang="fr-FR" sz="1800" kern="0" dirty="0"/>
          </a:p>
          <a:p>
            <a:pPr algn="l"/>
            <a:r>
              <a:rPr lang="fr-FR" sz="1800" kern="0" dirty="0"/>
              <a:t>Le FPGA à un rôle dit d’ « accélérateur matériel », sont rôle est donc d’exécuter certains processus à la place du CPU.</a:t>
            </a:r>
          </a:p>
          <a:p>
            <a:pPr algn="l"/>
            <a:endParaRPr lang="fr-FR" sz="1800" kern="0" dirty="0"/>
          </a:p>
          <a:p>
            <a:pPr algn="l"/>
            <a:r>
              <a:rPr lang="fr-FR" sz="1800" kern="0" dirty="0"/>
              <a:t>Exemple explorer : </a:t>
            </a:r>
          </a:p>
          <a:p>
            <a:pPr algn="l"/>
            <a:endParaRPr lang="fr-FR" sz="1800" kern="0" dirty="0"/>
          </a:p>
          <a:p>
            <a:pPr algn="l"/>
            <a:r>
              <a:rPr lang="fr-FR" sz="1800" kern="0" dirty="0">
                <a:hlinkClick r:id="rId3"/>
              </a:rPr>
              <a:t>https://github.com/Deverne-labs/HLS-Zybo.git</a:t>
            </a:r>
            <a:r>
              <a:rPr lang="fr-FR" sz="1800" kern="0" dirty="0"/>
              <a:t> </a:t>
            </a:r>
          </a:p>
          <a:p>
            <a:pPr algn="l"/>
            <a:r>
              <a:rPr lang="fr-FR" sz="1800" kern="0" dirty="0"/>
              <a:t> </a:t>
            </a:r>
          </a:p>
        </p:txBody>
      </p:sp>
    </p:spTree>
    <p:extLst>
      <p:ext uri="{BB962C8B-B14F-4D97-AF65-F5344CB8AC3E}">
        <p14:creationId xmlns:p14="http://schemas.microsoft.com/office/powerpoint/2010/main" val="2337823505"/>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17</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Quels métiers sont impliqués ?</a:t>
            </a:r>
          </a:p>
        </p:txBody>
      </p:sp>
      <p:sp>
        <p:nvSpPr>
          <p:cNvPr id="2" name="Titre 2">
            <a:extLst>
              <a:ext uri="{FF2B5EF4-FFF2-40B4-BE49-F238E27FC236}">
                <a16:creationId xmlns:a16="http://schemas.microsoft.com/office/drawing/2014/main" id="{C1E83A68-22D7-2899-137D-C2E31A2A6131}"/>
              </a:ext>
            </a:extLst>
          </p:cNvPr>
          <p:cNvSpPr txBox="1">
            <a:spLocks/>
          </p:cNvSpPr>
          <p:nvPr/>
        </p:nvSpPr>
        <p:spPr>
          <a:xfrm>
            <a:off x="1293697" y="3192999"/>
            <a:ext cx="3110923"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Placement I/O standard, Etude consommation, DFT hardware</a:t>
            </a:r>
          </a:p>
        </p:txBody>
      </p:sp>
      <p:pic>
        <p:nvPicPr>
          <p:cNvPr id="5" name="Image 4">
            <a:extLst>
              <a:ext uri="{FF2B5EF4-FFF2-40B4-BE49-F238E27FC236}">
                <a16:creationId xmlns:a16="http://schemas.microsoft.com/office/drawing/2014/main" id="{2AADE458-D9B7-B1F3-DF59-055AF03BE9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9459" y="4030134"/>
            <a:ext cx="1185673" cy="1185673"/>
          </a:xfrm>
          <a:prstGeom prst="rect">
            <a:avLst/>
          </a:prstGeom>
        </p:spPr>
      </p:pic>
      <p:pic>
        <p:nvPicPr>
          <p:cNvPr id="7" name="Image 6">
            <a:extLst>
              <a:ext uri="{FF2B5EF4-FFF2-40B4-BE49-F238E27FC236}">
                <a16:creationId xmlns:a16="http://schemas.microsoft.com/office/drawing/2014/main" id="{25860D65-B788-AF4D-7A8A-99DF14F718C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24507" y="3716865"/>
            <a:ext cx="1762293" cy="1762293"/>
          </a:xfrm>
          <a:prstGeom prst="rect">
            <a:avLst/>
          </a:prstGeom>
        </p:spPr>
      </p:pic>
      <p:pic>
        <p:nvPicPr>
          <p:cNvPr id="10" name="Image 9">
            <a:extLst>
              <a:ext uri="{FF2B5EF4-FFF2-40B4-BE49-F238E27FC236}">
                <a16:creationId xmlns:a16="http://schemas.microsoft.com/office/drawing/2014/main" id="{1029828A-D967-67E8-BAF9-D479B9AA9A2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80054" y="3831418"/>
            <a:ext cx="1533185" cy="1533185"/>
          </a:xfrm>
          <a:prstGeom prst="rect">
            <a:avLst/>
          </a:prstGeom>
        </p:spPr>
      </p:pic>
      <p:sp>
        <p:nvSpPr>
          <p:cNvPr id="11" name="Titre 2">
            <a:extLst>
              <a:ext uri="{FF2B5EF4-FFF2-40B4-BE49-F238E27FC236}">
                <a16:creationId xmlns:a16="http://schemas.microsoft.com/office/drawing/2014/main" id="{81E7E3C6-2D29-A994-90E1-F5E6CA454897}"/>
              </a:ext>
            </a:extLst>
          </p:cNvPr>
          <p:cNvSpPr txBox="1">
            <a:spLocks/>
          </p:cNvSpPr>
          <p:nvPr/>
        </p:nvSpPr>
        <p:spPr>
          <a:xfrm>
            <a:off x="879978" y="5364605"/>
            <a:ext cx="1304634"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Hardware</a:t>
            </a:r>
          </a:p>
        </p:txBody>
      </p:sp>
      <p:sp>
        <p:nvSpPr>
          <p:cNvPr id="12" name="Titre 2">
            <a:extLst>
              <a:ext uri="{FF2B5EF4-FFF2-40B4-BE49-F238E27FC236}">
                <a16:creationId xmlns:a16="http://schemas.microsoft.com/office/drawing/2014/main" id="{CE421DD2-B626-D85D-2E7D-D6280536112D}"/>
              </a:ext>
            </a:extLst>
          </p:cNvPr>
          <p:cNvSpPr txBox="1">
            <a:spLocks/>
          </p:cNvSpPr>
          <p:nvPr/>
        </p:nvSpPr>
        <p:spPr>
          <a:xfrm>
            <a:off x="3874994" y="5308776"/>
            <a:ext cx="1304634"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Gateware</a:t>
            </a:r>
          </a:p>
        </p:txBody>
      </p:sp>
      <p:sp>
        <p:nvSpPr>
          <p:cNvPr id="13" name="Titre 2">
            <a:extLst>
              <a:ext uri="{FF2B5EF4-FFF2-40B4-BE49-F238E27FC236}">
                <a16:creationId xmlns:a16="http://schemas.microsoft.com/office/drawing/2014/main" id="{365DA3AA-DE26-D612-91A1-7AE4C7188D53}"/>
              </a:ext>
            </a:extLst>
          </p:cNvPr>
          <p:cNvSpPr txBox="1">
            <a:spLocks/>
          </p:cNvSpPr>
          <p:nvPr/>
        </p:nvSpPr>
        <p:spPr>
          <a:xfrm>
            <a:off x="7290029" y="5479158"/>
            <a:ext cx="1304634"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Software</a:t>
            </a:r>
          </a:p>
        </p:txBody>
      </p:sp>
      <p:sp>
        <p:nvSpPr>
          <p:cNvPr id="4" name="Flèche : double flèche horizontale 3">
            <a:extLst>
              <a:ext uri="{FF2B5EF4-FFF2-40B4-BE49-F238E27FC236}">
                <a16:creationId xmlns:a16="http://schemas.microsoft.com/office/drawing/2014/main" id="{AAEA8872-B8DF-B1AF-4EE9-66705C0A9736}"/>
              </a:ext>
            </a:extLst>
          </p:cNvPr>
          <p:cNvSpPr/>
          <p:nvPr/>
        </p:nvSpPr>
        <p:spPr>
          <a:xfrm>
            <a:off x="2319867" y="4351867"/>
            <a:ext cx="1058585" cy="31326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Flèche : double flèche horizontale 5">
            <a:extLst>
              <a:ext uri="{FF2B5EF4-FFF2-40B4-BE49-F238E27FC236}">
                <a16:creationId xmlns:a16="http://schemas.microsoft.com/office/drawing/2014/main" id="{6C0A44BC-DF5B-E512-D075-B030A9971D93}"/>
              </a:ext>
            </a:extLst>
          </p:cNvPr>
          <p:cNvSpPr/>
          <p:nvPr/>
        </p:nvSpPr>
        <p:spPr>
          <a:xfrm>
            <a:off x="5504928" y="4351867"/>
            <a:ext cx="1162572" cy="31326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itre 2">
            <a:extLst>
              <a:ext uri="{FF2B5EF4-FFF2-40B4-BE49-F238E27FC236}">
                <a16:creationId xmlns:a16="http://schemas.microsoft.com/office/drawing/2014/main" id="{560EC290-514A-247E-EAAF-65E676CC55B0}"/>
              </a:ext>
            </a:extLst>
          </p:cNvPr>
          <p:cNvSpPr txBox="1">
            <a:spLocks/>
          </p:cNvSpPr>
          <p:nvPr/>
        </p:nvSpPr>
        <p:spPr>
          <a:xfrm>
            <a:off x="4831423" y="3179405"/>
            <a:ext cx="3110923"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Memory mapping structure, DFT Gateware</a:t>
            </a:r>
          </a:p>
        </p:txBody>
      </p:sp>
    </p:spTree>
    <p:extLst>
      <p:ext uri="{BB962C8B-B14F-4D97-AF65-F5344CB8AC3E}">
        <p14:creationId xmlns:p14="http://schemas.microsoft.com/office/powerpoint/2010/main" val="3697789141"/>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18</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Les sujets de projet, au choix</a:t>
            </a:r>
          </a:p>
        </p:txBody>
      </p:sp>
      <p:pic>
        <p:nvPicPr>
          <p:cNvPr id="14" name="Image 13">
            <a:extLst>
              <a:ext uri="{FF2B5EF4-FFF2-40B4-BE49-F238E27FC236}">
                <a16:creationId xmlns:a16="http://schemas.microsoft.com/office/drawing/2014/main" id="{B669A7EA-D6F8-B412-ED06-00FCAFAD0E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510" y="3429000"/>
            <a:ext cx="2340860" cy="2926075"/>
          </a:xfrm>
          <a:prstGeom prst="rect">
            <a:avLst/>
          </a:prstGeom>
        </p:spPr>
      </p:pic>
      <p:pic>
        <p:nvPicPr>
          <p:cNvPr id="15" name="Image 14">
            <a:extLst>
              <a:ext uri="{FF2B5EF4-FFF2-40B4-BE49-F238E27FC236}">
                <a16:creationId xmlns:a16="http://schemas.microsoft.com/office/drawing/2014/main" id="{1946CC9E-B2A7-5272-6B4E-EF7635DF6AA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57254" y="3457069"/>
            <a:ext cx="3785993" cy="2776641"/>
          </a:xfrm>
          <a:prstGeom prst="rect">
            <a:avLst/>
          </a:prstGeom>
        </p:spPr>
      </p:pic>
      <p:sp>
        <p:nvSpPr>
          <p:cNvPr id="17" name="ZoneTexte 16">
            <a:extLst>
              <a:ext uri="{FF2B5EF4-FFF2-40B4-BE49-F238E27FC236}">
                <a16:creationId xmlns:a16="http://schemas.microsoft.com/office/drawing/2014/main" id="{4129FFF9-0AC7-5F99-9778-1FC9127E5FC2}"/>
              </a:ext>
            </a:extLst>
          </p:cNvPr>
          <p:cNvSpPr txBox="1"/>
          <p:nvPr/>
        </p:nvSpPr>
        <p:spPr>
          <a:xfrm>
            <a:off x="54262" y="2291060"/>
            <a:ext cx="5660737" cy="646331"/>
          </a:xfrm>
          <a:prstGeom prst="rect">
            <a:avLst/>
          </a:prstGeom>
          <a:noFill/>
        </p:spPr>
        <p:txBody>
          <a:bodyPr wrap="square">
            <a:spAutoFit/>
          </a:bodyPr>
          <a:lstStyle/>
          <a:p>
            <a:pPr marL="717550" indent="0" algn="l">
              <a:buNone/>
            </a:pPr>
            <a:r>
              <a:rPr lang="fr-FR" sz="1800" kern="0" dirty="0">
                <a:solidFill>
                  <a:schemeClr val="tx1"/>
                </a:solidFill>
              </a:rPr>
              <a:t>- Réalisation d’une pyramide de résolution</a:t>
            </a:r>
          </a:p>
          <a:p>
            <a:pPr marL="717550" indent="0" algn="l">
              <a:buNone/>
            </a:pPr>
            <a:r>
              <a:rPr lang="fr-FR" sz="1800" kern="0" dirty="0">
                <a:solidFill>
                  <a:schemeClr val="tx1"/>
                </a:solidFill>
              </a:rPr>
              <a:t>- Détection de points d’intérêts (corner détection)</a:t>
            </a:r>
          </a:p>
        </p:txBody>
      </p:sp>
    </p:spTree>
    <p:extLst>
      <p:ext uri="{BB962C8B-B14F-4D97-AF65-F5344CB8AC3E}">
        <p14:creationId xmlns:p14="http://schemas.microsoft.com/office/powerpoint/2010/main" val="3662208683"/>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19</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Les sujets de projet, au choix</a:t>
            </a:r>
          </a:p>
        </p:txBody>
      </p:sp>
      <p:sp>
        <p:nvSpPr>
          <p:cNvPr id="17" name="ZoneTexte 16">
            <a:extLst>
              <a:ext uri="{FF2B5EF4-FFF2-40B4-BE49-F238E27FC236}">
                <a16:creationId xmlns:a16="http://schemas.microsoft.com/office/drawing/2014/main" id="{4129FFF9-0AC7-5F99-9778-1FC9127E5FC2}"/>
              </a:ext>
            </a:extLst>
          </p:cNvPr>
          <p:cNvSpPr txBox="1"/>
          <p:nvPr/>
        </p:nvSpPr>
        <p:spPr>
          <a:xfrm>
            <a:off x="0" y="2291060"/>
            <a:ext cx="9022005" cy="369332"/>
          </a:xfrm>
          <a:prstGeom prst="rect">
            <a:avLst/>
          </a:prstGeom>
          <a:noFill/>
        </p:spPr>
        <p:txBody>
          <a:bodyPr wrap="square">
            <a:spAutoFit/>
          </a:bodyPr>
          <a:lstStyle/>
          <a:p>
            <a:pPr marL="717550" indent="0" algn="l">
              <a:buNone/>
            </a:pPr>
            <a:r>
              <a:rPr lang="fr-FR" sz="1800" kern="0" dirty="0">
                <a:solidFill>
                  <a:schemeClr val="tx1"/>
                </a:solidFill>
              </a:rPr>
              <a:t>Télécharger le logiciel d’analyse </a:t>
            </a:r>
            <a:r>
              <a:rPr lang="fr-FR" sz="1800" kern="0" dirty="0" err="1">
                <a:solidFill>
                  <a:schemeClr val="tx1"/>
                </a:solidFill>
              </a:rPr>
              <a:t>ImageJ</a:t>
            </a:r>
            <a:r>
              <a:rPr lang="fr-FR" sz="1800" kern="0" dirty="0">
                <a:solidFill>
                  <a:schemeClr val="accent1"/>
                </a:solidFill>
              </a:rPr>
              <a:t> https://imagej.net/software/fiji/downloads</a:t>
            </a:r>
          </a:p>
        </p:txBody>
      </p:sp>
      <p:sp>
        <p:nvSpPr>
          <p:cNvPr id="2" name="ZoneTexte 1">
            <a:extLst>
              <a:ext uri="{FF2B5EF4-FFF2-40B4-BE49-F238E27FC236}">
                <a16:creationId xmlns:a16="http://schemas.microsoft.com/office/drawing/2014/main" id="{EBA09001-2DB4-6A95-10E3-AECCCD94EC18}"/>
              </a:ext>
            </a:extLst>
          </p:cNvPr>
          <p:cNvSpPr txBox="1"/>
          <p:nvPr/>
        </p:nvSpPr>
        <p:spPr>
          <a:xfrm>
            <a:off x="0" y="2960472"/>
            <a:ext cx="9022005" cy="369332"/>
          </a:xfrm>
          <a:prstGeom prst="rect">
            <a:avLst/>
          </a:prstGeom>
          <a:noFill/>
        </p:spPr>
        <p:txBody>
          <a:bodyPr wrap="square">
            <a:spAutoFit/>
          </a:bodyPr>
          <a:lstStyle/>
          <a:p>
            <a:pPr marL="717550" indent="0" algn="l">
              <a:buNone/>
            </a:pPr>
            <a:r>
              <a:rPr lang="fr-FR" sz="1800" kern="0" dirty="0">
                <a:solidFill>
                  <a:schemeClr val="tx1"/>
                </a:solidFill>
              </a:rPr>
              <a:t>Ouvrir le logiciel et « glisser-déposer » l’image fournie en exemple</a:t>
            </a:r>
            <a:endParaRPr lang="fr-FR" sz="1800" kern="0" dirty="0">
              <a:solidFill>
                <a:schemeClr val="accent1"/>
              </a:solidFill>
            </a:endParaRPr>
          </a:p>
        </p:txBody>
      </p:sp>
    </p:spTree>
    <p:extLst>
      <p:ext uri="{BB962C8B-B14F-4D97-AF65-F5344CB8AC3E}">
        <p14:creationId xmlns:p14="http://schemas.microsoft.com/office/powerpoint/2010/main" val="412427323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70440ED5-7AFF-6F01-27C7-C2D96B99EE4A}"/>
              </a:ext>
            </a:extLst>
          </p:cNvPr>
          <p:cNvSpPr/>
          <p:nvPr/>
        </p:nvSpPr>
        <p:spPr>
          <a:xfrm>
            <a:off x="0" y="0"/>
            <a:ext cx="9144000" cy="1352550"/>
          </a:xfrm>
          <a:prstGeom prst="rect">
            <a:avLst/>
          </a:prstGeom>
          <a:solidFill>
            <a:srgbClr val="3B42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contenu 1">
            <a:extLst>
              <a:ext uri="{FF2B5EF4-FFF2-40B4-BE49-F238E27FC236}">
                <a16:creationId xmlns:a16="http://schemas.microsoft.com/office/drawing/2014/main" id="{83EBFB47-261F-92B0-7FB4-EB5F1BAC830F}"/>
              </a:ext>
            </a:extLst>
          </p:cNvPr>
          <p:cNvSpPr>
            <a:spLocks noGrp="1"/>
          </p:cNvSpPr>
          <p:nvPr>
            <p:ph idx="1"/>
          </p:nvPr>
        </p:nvSpPr>
        <p:spPr>
          <a:xfrm>
            <a:off x="-335396" y="2035358"/>
            <a:ext cx="9144000" cy="3898717"/>
          </a:xfrm>
        </p:spPr>
        <p:txBody>
          <a:bodyPr>
            <a:normAutofit/>
          </a:bodyPr>
          <a:lstStyle/>
          <a:p>
            <a:pPr marL="717550" indent="0" algn="l">
              <a:buNone/>
            </a:pPr>
            <a:r>
              <a:rPr lang="fr-FR" sz="1800" b="1" dirty="0"/>
              <a:t>Objectifs :</a:t>
            </a:r>
          </a:p>
          <a:p>
            <a:pPr algn="l">
              <a:buFontTx/>
              <a:buChar char="-"/>
            </a:pPr>
            <a:r>
              <a:rPr lang="fr-FR" sz="1800" b="1" dirty="0"/>
              <a:t>Connaitre les autres métiers qui interviennent autour du FPGA</a:t>
            </a:r>
          </a:p>
          <a:p>
            <a:pPr algn="l">
              <a:buFontTx/>
              <a:buChar char="-"/>
            </a:pPr>
            <a:r>
              <a:rPr lang="fr-FR" sz="1800" b="1" dirty="0"/>
              <a:t>Connaitre les standards de transmissions internes d’un </a:t>
            </a:r>
            <a:r>
              <a:rPr lang="fr-FR" sz="1800" b="1" dirty="0" err="1"/>
              <a:t>SoC</a:t>
            </a:r>
            <a:endParaRPr lang="fr-FR" sz="1800" b="1" dirty="0"/>
          </a:p>
          <a:p>
            <a:pPr algn="l">
              <a:buFontTx/>
              <a:buChar char="-"/>
            </a:pPr>
            <a:r>
              <a:rPr lang="fr-FR" sz="1800" b="1" dirty="0"/>
              <a:t>Explorer des exemples réalisées en contexte industriel</a:t>
            </a:r>
          </a:p>
          <a:p>
            <a:pPr algn="l">
              <a:buFontTx/>
              <a:buChar char="-"/>
            </a:pPr>
            <a:r>
              <a:rPr lang="fr-FR" sz="1800" b="1" dirty="0"/>
              <a:t>Faire l’étude de faisabilité de son projet final</a:t>
            </a:r>
          </a:p>
          <a:p>
            <a:pPr marL="717550" indent="0" algn="l">
              <a:buNone/>
            </a:pPr>
            <a:endParaRPr lang="fr-FR" sz="2000" b="1" dirty="0"/>
          </a:p>
          <a:p>
            <a:pPr marL="717550" indent="0" algn="l">
              <a:buNone/>
            </a:pPr>
            <a:r>
              <a:rPr lang="fr-FR" sz="1800" b="1" dirty="0"/>
              <a:t>Nombre de journées : 3</a:t>
            </a:r>
          </a:p>
          <a:p>
            <a:pPr marL="717550" indent="0" algn="l">
              <a:buNone/>
            </a:pPr>
            <a:endParaRPr lang="fr-FR" sz="1800" b="1" dirty="0"/>
          </a:p>
          <a:p>
            <a:pPr marL="717550" indent="0" algn="l">
              <a:buNone/>
            </a:pPr>
            <a:r>
              <a:rPr lang="fr-FR" sz="1800" b="1" dirty="0"/>
              <a:t>Evaluation : Appréciation comportementale, Plan de validation</a:t>
            </a:r>
          </a:p>
        </p:txBody>
      </p:sp>
      <p:sp>
        <p:nvSpPr>
          <p:cNvPr id="8" name="Espace réservé du numéro de diapositive 5">
            <a:extLst>
              <a:ext uri="{FF2B5EF4-FFF2-40B4-BE49-F238E27FC236}">
                <a16:creationId xmlns:a16="http://schemas.microsoft.com/office/drawing/2014/main" id="{1ABF6C73-AB74-91D0-F563-333C9F096AFC}"/>
              </a:ext>
            </a:extLst>
          </p:cNvPr>
          <p:cNvSpPr txBox="1">
            <a:spLocks/>
          </p:cNvSpPr>
          <p:nvPr/>
        </p:nvSpPr>
        <p:spPr>
          <a:xfrm>
            <a:off x="8891154" y="6608618"/>
            <a:ext cx="355600" cy="249382"/>
          </a:xfrm>
          <a:prstGeom prst="rect">
            <a:avLst/>
          </a:prstGeom>
        </p:spPr>
        <p:txBody>
          <a:bodyPr/>
          <a:lstStyle>
            <a:defPPr>
              <a:defRPr lang="fr-FR"/>
            </a:defPPr>
            <a:lvl1pPr marL="0" algn="l" defTabSz="914400" rtl="0" eaLnBrk="1" latinLnBrk="0" hangingPunct="1">
              <a:defRPr lang="fr-F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E37ED50-3A3C-44DD-B934-1ABCDF22CA9A}" type="slidenum">
              <a:rPr lang="fr-FR" b="1" smtClean="0">
                <a:solidFill>
                  <a:schemeClr val="accent6">
                    <a:lumMod val="75000"/>
                  </a:schemeClr>
                </a:solidFill>
              </a:rPr>
              <a:pPr/>
              <a:t>2</a:t>
            </a:fld>
            <a:endParaRPr lang="fr-FR" b="1" dirty="0">
              <a:solidFill>
                <a:schemeClr val="accent6">
                  <a:lumMod val="75000"/>
                </a:schemeClr>
              </a:solidFill>
            </a:endParaRPr>
          </a:p>
        </p:txBody>
      </p:sp>
      <p:pic>
        <p:nvPicPr>
          <p:cNvPr id="14" name="Image 13">
            <a:extLst>
              <a:ext uri="{FF2B5EF4-FFF2-40B4-BE49-F238E27FC236}">
                <a16:creationId xmlns:a16="http://schemas.microsoft.com/office/drawing/2014/main" id="{F90EDF9E-516F-9FB1-D19B-3091FBBDB5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0690" y="-44620"/>
            <a:ext cx="1788264" cy="1441788"/>
          </a:xfrm>
          <a:prstGeom prst="rect">
            <a:avLst/>
          </a:prstGeom>
        </p:spPr>
      </p:pic>
      <p:pic>
        <p:nvPicPr>
          <p:cNvPr id="17" name="Image 16">
            <a:extLst>
              <a:ext uri="{FF2B5EF4-FFF2-40B4-BE49-F238E27FC236}">
                <a16:creationId xmlns:a16="http://schemas.microsoft.com/office/drawing/2014/main" id="{EB33CDF8-F338-6357-DE49-28C5536495B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4494" y="158018"/>
            <a:ext cx="2264382" cy="1036513"/>
          </a:xfrm>
          <a:prstGeom prst="rect">
            <a:avLst/>
          </a:prstGeom>
        </p:spPr>
      </p:pic>
      <p:sp>
        <p:nvSpPr>
          <p:cNvPr id="18" name="ZoneTexte 17">
            <a:extLst>
              <a:ext uri="{FF2B5EF4-FFF2-40B4-BE49-F238E27FC236}">
                <a16:creationId xmlns:a16="http://schemas.microsoft.com/office/drawing/2014/main" id="{B293B3DF-A20F-7F42-1C36-2803BAB1F89F}"/>
              </a:ext>
            </a:extLst>
          </p:cNvPr>
          <p:cNvSpPr txBox="1"/>
          <p:nvPr/>
        </p:nvSpPr>
        <p:spPr>
          <a:xfrm>
            <a:off x="8411152" y="1521179"/>
            <a:ext cx="1315604" cy="246221"/>
          </a:xfrm>
          <a:prstGeom prst="rect">
            <a:avLst/>
          </a:prstGeom>
          <a:noFill/>
        </p:spPr>
        <p:txBody>
          <a:bodyPr wrap="square" rtlCol="0">
            <a:spAutoFit/>
          </a:bodyPr>
          <a:lstStyle/>
          <a:p>
            <a:r>
              <a:rPr lang="fr-FR" sz="1000" b="1" dirty="0"/>
              <a:t>04/07/2023</a:t>
            </a:r>
          </a:p>
        </p:txBody>
      </p:sp>
      <p:sp>
        <p:nvSpPr>
          <p:cNvPr id="3" name="Espace réservé du contenu 1">
            <a:extLst>
              <a:ext uri="{FF2B5EF4-FFF2-40B4-BE49-F238E27FC236}">
                <a16:creationId xmlns:a16="http://schemas.microsoft.com/office/drawing/2014/main" id="{FA53D36B-48E2-16F1-A50C-F56056A7F5F1}"/>
              </a:ext>
            </a:extLst>
          </p:cNvPr>
          <p:cNvSpPr txBox="1">
            <a:spLocks/>
          </p:cNvSpPr>
          <p:nvPr/>
        </p:nvSpPr>
        <p:spPr>
          <a:xfrm>
            <a:off x="-742950" y="6419850"/>
            <a:ext cx="6952673" cy="438150"/>
          </a:xfrm>
          <a:prstGeom prst="rect">
            <a:avLst/>
          </a:prstGeom>
        </p:spPr>
        <p:txBody>
          <a:bodyPr>
            <a:normAutofit/>
          </a:bodyPr>
          <a:lstStyle>
            <a:defPPr>
              <a:defRPr lang="fr-FR">
                <a:solidFill>
                  <a:schemeClr val="tx1"/>
                </a:solidFill>
                <a:latin typeface="+mn-lt"/>
                <a:ea typeface="+mn-ea"/>
                <a:cs typeface="+mn-cs"/>
              </a:defRPr>
            </a:defPPr>
            <a:lvl1pPr marL="985838" indent="-268288" eaLnBrk="1" latinLnBrk="0" hangingPunct="1">
              <a:buClr>
                <a:schemeClr val="bg1"/>
              </a:buClr>
              <a:buFont typeface="Wingdings" panose="05000000000000000000" pitchFamily="2" charset="2"/>
              <a:buChar char="§"/>
              <a:defRPr lang="fr-FR" sz="2800">
                <a:solidFill>
                  <a:srgbClr val="C6AA76"/>
                </a:solidFill>
                <a:latin typeface="+mj-lt"/>
              </a:defRPr>
            </a:lvl1pPr>
            <a:lvl2pPr marL="1436688" indent="-457200" eaLnBrk="1" hangingPunct="1">
              <a:spcAft>
                <a:spcPts val="600"/>
              </a:spcAft>
              <a:buSzPct val="50000"/>
              <a:buFont typeface="Wingdings" panose="05000000000000000000" pitchFamily="2" charset="2"/>
              <a:buChar char="§"/>
              <a:defRPr lang="fr-FR" sz="2400">
                <a:solidFill>
                  <a:srgbClr val="002B49"/>
                </a:solidFill>
                <a:latin typeface="+mn-lt"/>
              </a:defRPr>
            </a:lvl2pPr>
            <a:lvl3pPr marL="1436688" indent="-457200" eaLnBrk="1" hangingPunct="1">
              <a:spcAft>
                <a:spcPts val="600"/>
              </a:spcAft>
              <a:buClr>
                <a:srgbClr val="C6AA76"/>
              </a:buClr>
              <a:buSzPct val="50000"/>
              <a:buFont typeface="Wingdings" panose="05000000000000000000" pitchFamily="2" charset="2"/>
              <a:buChar char="§"/>
              <a:defRPr lang="fr-FR" sz="2400">
                <a:solidFill>
                  <a:srgbClr val="C6AA76"/>
                </a:solidFill>
                <a:latin typeface="+mn-lt"/>
              </a:defRPr>
            </a:lvl3pPr>
            <a:lvl4pPr marL="1436688" indent="-457200" eaLnBrk="1" hangingPunct="1">
              <a:spcAft>
                <a:spcPts val="600"/>
              </a:spcAft>
              <a:buClr>
                <a:schemeClr val="bg1"/>
              </a:buClr>
              <a:buFont typeface="Wingdings" panose="05000000000000000000" pitchFamily="2" charset="2"/>
              <a:buChar char="§"/>
              <a:defRPr lang="fr-FR" sz="2000">
                <a:solidFill>
                  <a:srgbClr val="002B49"/>
                </a:solidFill>
                <a:latin typeface="+mn-lt"/>
              </a:defRPr>
            </a:lvl4pPr>
            <a:lvl5pPr marL="1436688" indent="-457200" eaLnBrk="1" hangingPunct="1">
              <a:buFont typeface="Wingdings" panose="05000000000000000000" pitchFamily="2" charset="2"/>
              <a:buChar char="§"/>
              <a:defRPr lang="fr-FR" sz="2000">
                <a:solidFill>
                  <a:srgbClr val="C6AA76"/>
                </a:solidFill>
                <a:latin typeface="+mn-lt"/>
              </a:defRPr>
            </a:lvl5pPr>
            <a:lvl6pPr marL="2514600" indent="-228600" eaLnBrk="1" hangingPunct="1">
              <a:buChar char="•"/>
              <a:defRPr lang="fr-FR" sz="2000"/>
            </a:lvl6pPr>
            <a:lvl7pPr marL="2971800" indent="-228600" eaLnBrk="1" hangingPunct="1">
              <a:buChar char="•"/>
              <a:defRPr lang="fr-FR" sz="2000"/>
            </a:lvl7pPr>
            <a:lvl8pPr marL="3429000" indent="-228600" eaLnBrk="1" hangingPunct="1">
              <a:buChar char="•"/>
              <a:defRPr lang="fr-FR" sz="2000"/>
            </a:lvl8pPr>
            <a:lvl9pPr marL="3886200" indent="-228600" eaLnBrk="1" hangingPunct="1">
              <a:buChar char="•"/>
              <a:defRPr lang="fr-FR" sz="2000"/>
            </a:lvl9pPr>
          </a:lstStyle>
          <a:p>
            <a:pPr marL="717550" indent="0">
              <a:buFont typeface="Wingdings" panose="05000000000000000000" pitchFamily="2" charset="2"/>
              <a:buNone/>
            </a:pPr>
            <a:r>
              <a:rPr lang="fr-FR" sz="2200" b="1" i="1" kern="0" dirty="0"/>
              <a:t>Référence filière : F-230417-DIS-399-FPGA_SAFRAN</a:t>
            </a:r>
          </a:p>
          <a:p>
            <a:pPr marL="717550" indent="0" algn="l">
              <a:buFont typeface="Wingdings" panose="05000000000000000000" pitchFamily="2" charset="2"/>
              <a:buNone/>
            </a:pPr>
            <a:endParaRPr lang="fr-FR" b="1" kern="0" dirty="0"/>
          </a:p>
          <a:p>
            <a:pPr marL="717550" indent="0" algn="ctr">
              <a:buFont typeface="Wingdings" panose="05000000000000000000" pitchFamily="2" charset="2"/>
              <a:buNone/>
            </a:pPr>
            <a:endParaRPr lang="fr-FR" b="1" kern="0" dirty="0"/>
          </a:p>
          <a:p>
            <a:pPr marL="717550" indent="0" algn="ctr">
              <a:buFont typeface="Wingdings" panose="05000000000000000000" pitchFamily="2" charset="2"/>
              <a:buNone/>
            </a:pPr>
            <a:endParaRPr lang="fr-FR" b="1" kern="0" dirty="0"/>
          </a:p>
        </p:txBody>
      </p:sp>
    </p:spTree>
    <p:extLst>
      <p:ext uri="{BB962C8B-B14F-4D97-AF65-F5344CB8AC3E}">
        <p14:creationId xmlns:p14="http://schemas.microsoft.com/office/powerpoint/2010/main" val="3015019202"/>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20</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168564" y="1581430"/>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Détection de points d’intérêt</a:t>
            </a:r>
          </a:p>
        </p:txBody>
      </p:sp>
      <p:pic>
        <p:nvPicPr>
          <p:cNvPr id="5" name="Image 4">
            <a:extLst>
              <a:ext uri="{FF2B5EF4-FFF2-40B4-BE49-F238E27FC236}">
                <a16:creationId xmlns:a16="http://schemas.microsoft.com/office/drawing/2014/main" id="{2D5C24C6-B6E0-BE43-DD8B-DBEEDA3186B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8564" y="2381251"/>
            <a:ext cx="3443444" cy="2428345"/>
          </a:xfrm>
          <a:prstGeom prst="rect">
            <a:avLst/>
          </a:prstGeom>
        </p:spPr>
      </p:pic>
      <p:pic>
        <p:nvPicPr>
          <p:cNvPr id="7" name="Image 6">
            <a:extLst>
              <a:ext uri="{FF2B5EF4-FFF2-40B4-BE49-F238E27FC236}">
                <a16:creationId xmlns:a16="http://schemas.microsoft.com/office/drawing/2014/main" id="{120FF383-0689-126C-4B75-D0D7679839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75334" y="2381250"/>
            <a:ext cx="3443444" cy="2428345"/>
          </a:xfrm>
          <a:prstGeom prst="rect">
            <a:avLst/>
          </a:prstGeom>
        </p:spPr>
      </p:pic>
      <p:pic>
        <p:nvPicPr>
          <p:cNvPr id="10" name="Image 9">
            <a:extLst>
              <a:ext uri="{FF2B5EF4-FFF2-40B4-BE49-F238E27FC236}">
                <a16:creationId xmlns:a16="http://schemas.microsoft.com/office/drawing/2014/main" id="{31E3A1F1-0F28-B783-E296-70F7E8E39483}"/>
              </a:ext>
            </a:extLst>
          </p:cNvPr>
          <p:cNvPicPr>
            <a:picLocks noChangeAspect="1"/>
          </p:cNvPicPr>
          <p:nvPr/>
        </p:nvPicPr>
        <p:blipFill rotWithShape="1">
          <a:blip r:embed="rId5">
            <a:extLst>
              <a:ext uri="{28A0092B-C50C-407E-A947-70E740481C1C}">
                <a14:useLocalDpi xmlns:a14="http://schemas.microsoft.com/office/drawing/2010/main" val="0"/>
              </a:ext>
            </a:extLst>
          </a:blip>
          <a:srcRect l="57246" t="5657" r="17898" b="23088"/>
          <a:stretch/>
        </p:blipFill>
        <p:spPr>
          <a:xfrm>
            <a:off x="7436631" y="2200194"/>
            <a:ext cx="1538805" cy="3123315"/>
          </a:xfrm>
          <a:prstGeom prst="rect">
            <a:avLst/>
          </a:prstGeom>
        </p:spPr>
      </p:pic>
    </p:spTree>
    <p:extLst>
      <p:ext uri="{BB962C8B-B14F-4D97-AF65-F5344CB8AC3E}">
        <p14:creationId xmlns:p14="http://schemas.microsoft.com/office/powerpoint/2010/main" val="22508999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21</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168564" y="1581430"/>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Détection de points d’intérêt</a:t>
            </a:r>
          </a:p>
        </p:txBody>
      </p:sp>
      <p:sp>
        <p:nvSpPr>
          <p:cNvPr id="2" name="Rectangle 1">
            <a:extLst>
              <a:ext uri="{FF2B5EF4-FFF2-40B4-BE49-F238E27FC236}">
                <a16:creationId xmlns:a16="http://schemas.microsoft.com/office/drawing/2014/main" id="{6C3DAA8F-5100-4EAD-5AC6-7B2B7260C4F5}"/>
              </a:ext>
            </a:extLst>
          </p:cNvPr>
          <p:cNvSpPr/>
          <p:nvPr/>
        </p:nvSpPr>
        <p:spPr>
          <a:xfrm>
            <a:off x="2768599" y="2633133"/>
            <a:ext cx="2023534"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Filtre de </a:t>
            </a:r>
            <a:r>
              <a:rPr lang="fr-FR" dirty="0" err="1"/>
              <a:t>Sobel</a:t>
            </a:r>
            <a:r>
              <a:rPr lang="fr-FR" dirty="0"/>
              <a:t> (V)</a:t>
            </a:r>
          </a:p>
        </p:txBody>
      </p:sp>
      <p:sp>
        <p:nvSpPr>
          <p:cNvPr id="4" name="Rectangle 3">
            <a:extLst>
              <a:ext uri="{FF2B5EF4-FFF2-40B4-BE49-F238E27FC236}">
                <a16:creationId xmlns:a16="http://schemas.microsoft.com/office/drawing/2014/main" id="{A504ED68-C209-0A2B-42A3-C8E066742285}"/>
              </a:ext>
            </a:extLst>
          </p:cNvPr>
          <p:cNvSpPr/>
          <p:nvPr/>
        </p:nvSpPr>
        <p:spPr>
          <a:xfrm>
            <a:off x="2768599" y="3649133"/>
            <a:ext cx="2023534"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Filtre de </a:t>
            </a:r>
            <a:r>
              <a:rPr lang="fr-FR" dirty="0" err="1"/>
              <a:t>Sobel</a:t>
            </a:r>
            <a:r>
              <a:rPr lang="fr-FR" dirty="0"/>
              <a:t> (H)</a:t>
            </a:r>
          </a:p>
        </p:txBody>
      </p:sp>
      <p:sp>
        <p:nvSpPr>
          <p:cNvPr id="6" name="Rectangle 5">
            <a:extLst>
              <a:ext uri="{FF2B5EF4-FFF2-40B4-BE49-F238E27FC236}">
                <a16:creationId xmlns:a16="http://schemas.microsoft.com/office/drawing/2014/main" id="{9853648E-1880-EED8-2CDD-26F5638C169C}"/>
              </a:ext>
            </a:extLst>
          </p:cNvPr>
          <p:cNvSpPr/>
          <p:nvPr/>
        </p:nvSpPr>
        <p:spPr>
          <a:xfrm>
            <a:off x="5600699" y="3107266"/>
            <a:ext cx="660400"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a:t>
            </a:r>
          </a:p>
        </p:txBody>
      </p:sp>
      <p:sp>
        <p:nvSpPr>
          <p:cNvPr id="9" name="Rectangle 8">
            <a:extLst>
              <a:ext uri="{FF2B5EF4-FFF2-40B4-BE49-F238E27FC236}">
                <a16:creationId xmlns:a16="http://schemas.microsoft.com/office/drawing/2014/main" id="{AC1BC025-3E69-ADF7-5BF3-359DF2BF4188}"/>
              </a:ext>
            </a:extLst>
          </p:cNvPr>
          <p:cNvSpPr/>
          <p:nvPr/>
        </p:nvSpPr>
        <p:spPr>
          <a:xfrm>
            <a:off x="7086600" y="3107266"/>
            <a:ext cx="660400"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&gt;= </a:t>
            </a:r>
          </a:p>
        </p:txBody>
      </p:sp>
      <p:cxnSp>
        <p:nvCxnSpPr>
          <p:cNvPr id="12" name="Connecteur : en angle 11">
            <a:extLst>
              <a:ext uri="{FF2B5EF4-FFF2-40B4-BE49-F238E27FC236}">
                <a16:creationId xmlns:a16="http://schemas.microsoft.com/office/drawing/2014/main" id="{25154E74-6034-6DDF-0960-2D2F1B00C98C}"/>
              </a:ext>
            </a:extLst>
          </p:cNvPr>
          <p:cNvCxnSpPr>
            <a:stCxn id="2" idx="3"/>
            <a:endCxn id="6" idx="0"/>
          </p:cNvCxnSpPr>
          <p:nvPr/>
        </p:nvCxnSpPr>
        <p:spPr>
          <a:xfrm>
            <a:off x="4792133" y="2954867"/>
            <a:ext cx="1138766" cy="15239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eur : en angle 12">
            <a:extLst>
              <a:ext uri="{FF2B5EF4-FFF2-40B4-BE49-F238E27FC236}">
                <a16:creationId xmlns:a16="http://schemas.microsoft.com/office/drawing/2014/main" id="{60AF4B6A-69A5-F74C-EBB9-423555C0173F}"/>
              </a:ext>
            </a:extLst>
          </p:cNvPr>
          <p:cNvCxnSpPr>
            <a:cxnSpLocks/>
            <a:stCxn id="4" idx="3"/>
            <a:endCxn id="6" idx="2"/>
          </p:cNvCxnSpPr>
          <p:nvPr/>
        </p:nvCxnSpPr>
        <p:spPr>
          <a:xfrm flipV="1">
            <a:off x="4792133" y="3750733"/>
            <a:ext cx="1138766" cy="22013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eur : en angle 15">
            <a:extLst>
              <a:ext uri="{FF2B5EF4-FFF2-40B4-BE49-F238E27FC236}">
                <a16:creationId xmlns:a16="http://schemas.microsoft.com/office/drawing/2014/main" id="{9E4E8243-3DF0-017F-1F14-13D875F3B233}"/>
              </a:ext>
            </a:extLst>
          </p:cNvPr>
          <p:cNvCxnSpPr>
            <a:cxnSpLocks/>
            <a:stCxn id="6" idx="3"/>
            <a:endCxn id="9" idx="1"/>
          </p:cNvCxnSpPr>
          <p:nvPr/>
        </p:nvCxnSpPr>
        <p:spPr>
          <a:xfrm>
            <a:off x="6261099" y="3429000"/>
            <a:ext cx="825501"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FAF8F17F-B4A9-2A60-9241-586D5D4C8F51}"/>
              </a:ext>
            </a:extLst>
          </p:cNvPr>
          <p:cNvSpPr/>
          <p:nvPr/>
        </p:nvSpPr>
        <p:spPr>
          <a:xfrm>
            <a:off x="245535" y="2694516"/>
            <a:ext cx="1714498" cy="14816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TPG</a:t>
            </a:r>
          </a:p>
        </p:txBody>
      </p:sp>
      <p:cxnSp>
        <p:nvCxnSpPr>
          <p:cNvPr id="22" name="Connecteur : en angle 21">
            <a:extLst>
              <a:ext uri="{FF2B5EF4-FFF2-40B4-BE49-F238E27FC236}">
                <a16:creationId xmlns:a16="http://schemas.microsoft.com/office/drawing/2014/main" id="{8F23F332-05DE-761B-62BE-FF727D4FC880}"/>
              </a:ext>
            </a:extLst>
          </p:cNvPr>
          <p:cNvCxnSpPr>
            <a:endCxn id="2" idx="1"/>
          </p:cNvCxnSpPr>
          <p:nvPr/>
        </p:nvCxnSpPr>
        <p:spPr>
          <a:xfrm flipV="1">
            <a:off x="1837267" y="2954867"/>
            <a:ext cx="931332" cy="474132"/>
          </a:xfrm>
          <a:prstGeom prst="bentConnector3">
            <a:avLst>
              <a:gd name="adj1" fmla="val 5636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eur : en angle 22">
            <a:extLst>
              <a:ext uri="{FF2B5EF4-FFF2-40B4-BE49-F238E27FC236}">
                <a16:creationId xmlns:a16="http://schemas.microsoft.com/office/drawing/2014/main" id="{B66A433F-33AA-B02B-64B3-152327F15D2E}"/>
              </a:ext>
            </a:extLst>
          </p:cNvPr>
          <p:cNvCxnSpPr>
            <a:cxnSpLocks/>
            <a:stCxn id="20" idx="3"/>
            <a:endCxn id="4" idx="1"/>
          </p:cNvCxnSpPr>
          <p:nvPr/>
        </p:nvCxnSpPr>
        <p:spPr>
          <a:xfrm>
            <a:off x="1960033" y="3435350"/>
            <a:ext cx="808566" cy="5355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 avec coins rognés en haut 26">
            <a:extLst>
              <a:ext uri="{FF2B5EF4-FFF2-40B4-BE49-F238E27FC236}">
                <a16:creationId xmlns:a16="http://schemas.microsoft.com/office/drawing/2014/main" id="{62130A94-7DE3-2E6A-26F0-D3EDBC9C2A36}"/>
              </a:ext>
            </a:extLst>
          </p:cNvPr>
          <p:cNvSpPr/>
          <p:nvPr/>
        </p:nvSpPr>
        <p:spPr>
          <a:xfrm rot="5400000">
            <a:off x="6824132" y="5362980"/>
            <a:ext cx="1185333" cy="406400"/>
          </a:xfrm>
          <a:prstGeom prst="snip2Same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9" name="ZoneTexte 28">
            <a:extLst>
              <a:ext uri="{FF2B5EF4-FFF2-40B4-BE49-F238E27FC236}">
                <a16:creationId xmlns:a16="http://schemas.microsoft.com/office/drawing/2014/main" id="{E4DEDA68-29E1-CC0E-592E-DEB05ED8437A}"/>
              </a:ext>
            </a:extLst>
          </p:cNvPr>
          <p:cNvSpPr txBox="1"/>
          <p:nvPr/>
        </p:nvSpPr>
        <p:spPr>
          <a:xfrm>
            <a:off x="7096561" y="2311210"/>
            <a:ext cx="633507" cy="369332"/>
          </a:xfrm>
          <a:prstGeom prst="rect">
            <a:avLst/>
          </a:prstGeom>
          <a:noFill/>
        </p:spPr>
        <p:txBody>
          <a:bodyPr wrap="none" rtlCol="0">
            <a:spAutoFit/>
          </a:bodyPr>
          <a:lstStyle/>
          <a:p>
            <a:r>
              <a:rPr lang="fr-FR" dirty="0"/>
              <a:t>Seuil</a:t>
            </a:r>
          </a:p>
        </p:txBody>
      </p:sp>
      <p:cxnSp>
        <p:nvCxnSpPr>
          <p:cNvPr id="31" name="Connecteur droit avec flèche 30">
            <a:extLst>
              <a:ext uri="{FF2B5EF4-FFF2-40B4-BE49-F238E27FC236}">
                <a16:creationId xmlns:a16="http://schemas.microsoft.com/office/drawing/2014/main" id="{9AF9B385-F268-D932-ECCB-3D66CB4FB7BF}"/>
              </a:ext>
            </a:extLst>
          </p:cNvPr>
          <p:cNvCxnSpPr>
            <a:stCxn id="29" idx="2"/>
            <a:endCxn id="9" idx="0"/>
          </p:cNvCxnSpPr>
          <p:nvPr/>
        </p:nvCxnSpPr>
        <p:spPr>
          <a:xfrm>
            <a:off x="7413315" y="2680542"/>
            <a:ext cx="3485" cy="4267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Connecteur droit avec flèche 31">
            <a:extLst>
              <a:ext uri="{FF2B5EF4-FFF2-40B4-BE49-F238E27FC236}">
                <a16:creationId xmlns:a16="http://schemas.microsoft.com/office/drawing/2014/main" id="{22A7AE50-A576-0BCF-BFCD-3DD0B0ED0FA8}"/>
              </a:ext>
            </a:extLst>
          </p:cNvPr>
          <p:cNvCxnSpPr>
            <a:cxnSpLocks/>
            <a:stCxn id="9" idx="2"/>
            <a:endCxn id="27" idx="2"/>
          </p:cNvCxnSpPr>
          <p:nvPr/>
        </p:nvCxnSpPr>
        <p:spPr>
          <a:xfrm flipH="1">
            <a:off x="7416799" y="3750733"/>
            <a:ext cx="1" cy="12227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necteur : en angle 35">
            <a:extLst>
              <a:ext uri="{FF2B5EF4-FFF2-40B4-BE49-F238E27FC236}">
                <a16:creationId xmlns:a16="http://schemas.microsoft.com/office/drawing/2014/main" id="{9B5CB452-F6E4-7D3C-5412-D89C5CC3658D}"/>
              </a:ext>
            </a:extLst>
          </p:cNvPr>
          <p:cNvCxnSpPr/>
          <p:nvPr/>
        </p:nvCxnSpPr>
        <p:spPr>
          <a:xfrm>
            <a:off x="1837267" y="3441700"/>
            <a:ext cx="5376331" cy="1773767"/>
          </a:xfrm>
          <a:prstGeom prst="bentConnector3">
            <a:avLst>
              <a:gd name="adj1" fmla="val 952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Connecteur droit avec flèche 38">
            <a:extLst>
              <a:ext uri="{FF2B5EF4-FFF2-40B4-BE49-F238E27FC236}">
                <a16:creationId xmlns:a16="http://schemas.microsoft.com/office/drawing/2014/main" id="{A44224E5-CE5A-0193-C042-A75DDA1D0398}"/>
              </a:ext>
            </a:extLst>
          </p:cNvPr>
          <p:cNvCxnSpPr/>
          <p:nvPr/>
        </p:nvCxnSpPr>
        <p:spPr>
          <a:xfrm>
            <a:off x="5867400" y="5867400"/>
            <a:ext cx="13461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ZoneTexte 39">
            <a:extLst>
              <a:ext uri="{FF2B5EF4-FFF2-40B4-BE49-F238E27FC236}">
                <a16:creationId xmlns:a16="http://schemas.microsoft.com/office/drawing/2014/main" id="{C48FF0F2-422E-B75C-90C1-A47B9C09C6A1}"/>
              </a:ext>
            </a:extLst>
          </p:cNvPr>
          <p:cNvSpPr txBox="1"/>
          <p:nvPr/>
        </p:nvSpPr>
        <p:spPr>
          <a:xfrm>
            <a:off x="5233893" y="5682734"/>
            <a:ext cx="641266" cy="369332"/>
          </a:xfrm>
          <a:prstGeom prst="rect">
            <a:avLst/>
          </a:prstGeom>
          <a:noFill/>
        </p:spPr>
        <p:txBody>
          <a:bodyPr wrap="none" rtlCol="0">
            <a:spAutoFit/>
          </a:bodyPr>
          <a:lstStyle/>
          <a:p>
            <a:r>
              <a:rPr lang="fr-FR" dirty="0"/>
              <a:t>Cyan</a:t>
            </a:r>
          </a:p>
        </p:txBody>
      </p:sp>
      <p:cxnSp>
        <p:nvCxnSpPr>
          <p:cNvPr id="42" name="Connecteur droit avec flèche 41">
            <a:extLst>
              <a:ext uri="{FF2B5EF4-FFF2-40B4-BE49-F238E27FC236}">
                <a16:creationId xmlns:a16="http://schemas.microsoft.com/office/drawing/2014/main" id="{FF4A99FC-B1E2-B8EC-5FE9-DDCFDB1B2CE2}"/>
              </a:ext>
            </a:extLst>
          </p:cNvPr>
          <p:cNvCxnSpPr>
            <a:stCxn id="27" idx="3"/>
          </p:cNvCxnSpPr>
          <p:nvPr/>
        </p:nvCxnSpPr>
        <p:spPr>
          <a:xfrm flipV="1">
            <a:off x="7619999" y="5566180"/>
            <a:ext cx="804334"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ZoneTexte 42">
            <a:extLst>
              <a:ext uri="{FF2B5EF4-FFF2-40B4-BE49-F238E27FC236}">
                <a16:creationId xmlns:a16="http://schemas.microsoft.com/office/drawing/2014/main" id="{2D9836C0-46C7-ED11-EE5D-72C45842B29E}"/>
              </a:ext>
            </a:extLst>
          </p:cNvPr>
          <p:cNvSpPr txBox="1"/>
          <p:nvPr/>
        </p:nvSpPr>
        <p:spPr>
          <a:xfrm>
            <a:off x="7841627" y="5188380"/>
            <a:ext cx="856325" cy="369332"/>
          </a:xfrm>
          <a:prstGeom prst="rect">
            <a:avLst/>
          </a:prstGeom>
          <a:noFill/>
        </p:spPr>
        <p:txBody>
          <a:bodyPr wrap="none" rtlCol="0">
            <a:spAutoFit/>
          </a:bodyPr>
          <a:lstStyle/>
          <a:p>
            <a:r>
              <a:rPr lang="fr-FR" dirty="0"/>
              <a:t>Output</a:t>
            </a:r>
          </a:p>
        </p:txBody>
      </p:sp>
      <p:sp>
        <p:nvSpPr>
          <p:cNvPr id="44" name="ZoneTexte 43">
            <a:extLst>
              <a:ext uri="{FF2B5EF4-FFF2-40B4-BE49-F238E27FC236}">
                <a16:creationId xmlns:a16="http://schemas.microsoft.com/office/drawing/2014/main" id="{0A76056A-CE87-9BC6-4E17-2148C6CB5F97}"/>
              </a:ext>
            </a:extLst>
          </p:cNvPr>
          <p:cNvSpPr txBox="1"/>
          <p:nvPr/>
        </p:nvSpPr>
        <p:spPr>
          <a:xfrm>
            <a:off x="7255344" y="5030801"/>
            <a:ext cx="301686" cy="369332"/>
          </a:xfrm>
          <a:prstGeom prst="rect">
            <a:avLst/>
          </a:prstGeom>
          <a:noFill/>
        </p:spPr>
        <p:txBody>
          <a:bodyPr wrap="none" rtlCol="0">
            <a:spAutoFit/>
          </a:bodyPr>
          <a:lstStyle/>
          <a:p>
            <a:r>
              <a:rPr lang="fr-FR" dirty="0"/>
              <a:t>0</a:t>
            </a:r>
          </a:p>
        </p:txBody>
      </p:sp>
      <p:sp>
        <p:nvSpPr>
          <p:cNvPr id="45" name="ZoneTexte 44">
            <a:extLst>
              <a:ext uri="{FF2B5EF4-FFF2-40B4-BE49-F238E27FC236}">
                <a16:creationId xmlns:a16="http://schemas.microsoft.com/office/drawing/2014/main" id="{549460A0-89C2-66B6-EE8E-51ED9C3C4BF7}"/>
              </a:ext>
            </a:extLst>
          </p:cNvPr>
          <p:cNvSpPr txBox="1"/>
          <p:nvPr/>
        </p:nvSpPr>
        <p:spPr>
          <a:xfrm>
            <a:off x="7265955" y="5655734"/>
            <a:ext cx="301686" cy="369332"/>
          </a:xfrm>
          <a:prstGeom prst="rect">
            <a:avLst/>
          </a:prstGeom>
          <a:noFill/>
        </p:spPr>
        <p:txBody>
          <a:bodyPr wrap="none" rtlCol="0">
            <a:spAutoFit/>
          </a:bodyPr>
          <a:lstStyle/>
          <a:p>
            <a:r>
              <a:rPr lang="fr-FR" dirty="0"/>
              <a:t>1</a:t>
            </a:r>
          </a:p>
        </p:txBody>
      </p:sp>
    </p:spTree>
    <p:extLst>
      <p:ext uri="{BB962C8B-B14F-4D97-AF65-F5344CB8AC3E}">
        <p14:creationId xmlns:p14="http://schemas.microsoft.com/office/powerpoint/2010/main" val="3697113491"/>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22</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168564" y="1581430"/>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Pyramide de résolutions</a:t>
            </a:r>
          </a:p>
        </p:txBody>
      </p:sp>
      <p:pic>
        <p:nvPicPr>
          <p:cNvPr id="4" name="Image 3">
            <a:extLst>
              <a:ext uri="{FF2B5EF4-FFF2-40B4-BE49-F238E27FC236}">
                <a16:creationId xmlns:a16="http://schemas.microsoft.com/office/drawing/2014/main" id="{7A0A503A-3FBF-2052-F043-5F0839CB57D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9400" y="2514600"/>
            <a:ext cx="3916531" cy="2761970"/>
          </a:xfrm>
          <a:prstGeom prst="rect">
            <a:avLst/>
          </a:prstGeom>
        </p:spPr>
      </p:pic>
      <p:pic>
        <p:nvPicPr>
          <p:cNvPr id="6" name="Image 5">
            <a:extLst>
              <a:ext uri="{FF2B5EF4-FFF2-40B4-BE49-F238E27FC236}">
                <a16:creationId xmlns:a16="http://schemas.microsoft.com/office/drawing/2014/main" id="{2ECB2FDF-9160-8A9F-70FA-480ABB0CD01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72000" y="2968485"/>
            <a:ext cx="2629294" cy="1854200"/>
          </a:xfrm>
          <a:prstGeom prst="rect">
            <a:avLst/>
          </a:prstGeom>
        </p:spPr>
      </p:pic>
      <p:pic>
        <p:nvPicPr>
          <p:cNvPr id="9" name="Image 8">
            <a:extLst>
              <a:ext uri="{FF2B5EF4-FFF2-40B4-BE49-F238E27FC236}">
                <a16:creationId xmlns:a16="http://schemas.microsoft.com/office/drawing/2014/main" id="{D74D5C14-13DF-2913-6915-7869E6891D1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532502" y="3352061"/>
            <a:ext cx="1541457" cy="1087048"/>
          </a:xfrm>
          <a:prstGeom prst="rect">
            <a:avLst/>
          </a:prstGeom>
        </p:spPr>
      </p:pic>
    </p:spTree>
    <p:extLst>
      <p:ext uri="{BB962C8B-B14F-4D97-AF65-F5344CB8AC3E}">
        <p14:creationId xmlns:p14="http://schemas.microsoft.com/office/powerpoint/2010/main" val="232660047"/>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23</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168564" y="1581430"/>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Pyramide de résolutions</a:t>
            </a:r>
          </a:p>
        </p:txBody>
      </p:sp>
      <p:sp>
        <p:nvSpPr>
          <p:cNvPr id="2" name="Rectangle 1">
            <a:extLst>
              <a:ext uri="{FF2B5EF4-FFF2-40B4-BE49-F238E27FC236}">
                <a16:creationId xmlns:a16="http://schemas.microsoft.com/office/drawing/2014/main" id="{6C3DAA8F-5100-4EAD-5AC6-7B2B7260C4F5}"/>
              </a:ext>
            </a:extLst>
          </p:cNvPr>
          <p:cNvSpPr/>
          <p:nvPr/>
        </p:nvSpPr>
        <p:spPr>
          <a:xfrm>
            <a:off x="1422399" y="3107267"/>
            <a:ext cx="1312334"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Filtre de Gauss </a:t>
            </a:r>
          </a:p>
        </p:txBody>
      </p:sp>
      <p:sp>
        <p:nvSpPr>
          <p:cNvPr id="20" name="Rectangle 19">
            <a:extLst>
              <a:ext uri="{FF2B5EF4-FFF2-40B4-BE49-F238E27FC236}">
                <a16:creationId xmlns:a16="http://schemas.microsoft.com/office/drawing/2014/main" id="{FAF8F17F-B4A9-2A60-9241-586D5D4C8F51}"/>
              </a:ext>
            </a:extLst>
          </p:cNvPr>
          <p:cNvSpPr/>
          <p:nvPr/>
        </p:nvSpPr>
        <p:spPr>
          <a:xfrm>
            <a:off x="245535" y="3107266"/>
            <a:ext cx="660398" cy="6434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TPG</a:t>
            </a:r>
          </a:p>
        </p:txBody>
      </p:sp>
      <p:sp>
        <p:nvSpPr>
          <p:cNvPr id="5" name="Rectangle 4">
            <a:extLst>
              <a:ext uri="{FF2B5EF4-FFF2-40B4-BE49-F238E27FC236}">
                <a16:creationId xmlns:a16="http://schemas.microsoft.com/office/drawing/2014/main" id="{A63ABB2A-27B4-098A-6515-1C2A51C95DB8}"/>
              </a:ext>
            </a:extLst>
          </p:cNvPr>
          <p:cNvSpPr/>
          <p:nvPr/>
        </p:nvSpPr>
        <p:spPr>
          <a:xfrm>
            <a:off x="2902914" y="3107266"/>
            <a:ext cx="990601"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err="1"/>
              <a:t>Binning</a:t>
            </a:r>
            <a:r>
              <a:rPr lang="fr-FR" dirty="0"/>
              <a:t> V &amp; H</a:t>
            </a:r>
          </a:p>
        </p:txBody>
      </p:sp>
      <p:sp>
        <p:nvSpPr>
          <p:cNvPr id="7" name="Rectangle 6">
            <a:extLst>
              <a:ext uri="{FF2B5EF4-FFF2-40B4-BE49-F238E27FC236}">
                <a16:creationId xmlns:a16="http://schemas.microsoft.com/office/drawing/2014/main" id="{0A02C8DD-75AD-1478-3BDA-51F7BEB7351D}"/>
              </a:ext>
            </a:extLst>
          </p:cNvPr>
          <p:cNvSpPr/>
          <p:nvPr/>
        </p:nvSpPr>
        <p:spPr>
          <a:xfrm>
            <a:off x="1422399" y="4444626"/>
            <a:ext cx="1312334"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Filtre de Gauss </a:t>
            </a:r>
          </a:p>
        </p:txBody>
      </p:sp>
      <p:sp>
        <p:nvSpPr>
          <p:cNvPr id="10" name="Rectangle 9">
            <a:extLst>
              <a:ext uri="{FF2B5EF4-FFF2-40B4-BE49-F238E27FC236}">
                <a16:creationId xmlns:a16="http://schemas.microsoft.com/office/drawing/2014/main" id="{DCE42ED8-AC68-9C35-9C4C-DF804281C6CC}"/>
              </a:ext>
            </a:extLst>
          </p:cNvPr>
          <p:cNvSpPr/>
          <p:nvPr/>
        </p:nvSpPr>
        <p:spPr>
          <a:xfrm>
            <a:off x="2902914" y="4444625"/>
            <a:ext cx="990601"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err="1"/>
              <a:t>Binning</a:t>
            </a:r>
            <a:r>
              <a:rPr lang="fr-FR" dirty="0"/>
              <a:t> V &amp; H</a:t>
            </a:r>
          </a:p>
        </p:txBody>
      </p:sp>
      <p:sp>
        <p:nvSpPr>
          <p:cNvPr id="11" name="Rectangle 10">
            <a:extLst>
              <a:ext uri="{FF2B5EF4-FFF2-40B4-BE49-F238E27FC236}">
                <a16:creationId xmlns:a16="http://schemas.microsoft.com/office/drawing/2014/main" id="{0AAD0324-3F42-A6C4-445E-D3EC961D3891}"/>
              </a:ext>
            </a:extLst>
          </p:cNvPr>
          <p:cNvSpPr/>
          <p:nvPr/>
        </p:nvSpPr>
        <p:spPr>
          <a:xfrm>
            <a:off x="1422399" y="5781984"/>
            <a:ext cx="1312334"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Filtre de Gauss </a:t>
            </a:r>
          </a:p>
        </p:txBody>
      </p:sp>
      <p:sp>
        <p:nvSpPr>
          <p:cNvPr id="14" name="Rectangle 13">
            <a:extLst>
              <a:ext uri="{FF2B5EF4-FFF2-40B4-BE49-F238E27FC236}">
                <a16:creationId xmlns:a16="http://schemas.microsoft.com/office/drawing/2014/main" id="{7DD46E0A-5198-416F-0BF1-E233BF5D3219}"/>
              </a:ext>
            </a:extLst>
          </p:cNvPr>
          <p:cNvSpPr/>
          <p:nvPr/>
        </p:nvSpPr>
        <p:spPr>
          <a:xfrm>
            <a:off x="2902914" y="5781983"/>
            <a:ext cx="990601" cy="643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err="1"/>
              <a:t>Binning</a:t>
            </a:r>
            <a:r>
              <a:rPr lang="fr-FR" dirty="0"/>
              <a:t> V &amp; H</a:t>
            </a:r>
          </a:p>
        </p:txBody>
      </p:sp>
      <p:cxnSp>
        <p:nvCxnSpPr>
          <p:cNvPr id="17" name="Connecteur : en angle 16">
            <a:extLst>
              <a:ext uri="{FF2B5EF4-FFF2-40B4-BE49-F238E27FC236}">
                <a16:creationId xmlns:a16="http://schemas.microsoft.com/office/drawing/2014/main" id="{2FF735DB-DD06-6F81-DB90-461AE16AEAC6}"/>
              </a:ext>
            </a:extLst>
          </p:cNvPr>
          <p:cNvCxnSpPr>
            <a:stCxn id="5" idx="3"/>
            <a:endCxn id="7" idx="1"/>
          </p:cNvCxnSpPr>
          <p:nvPr/>
        </p:nvCxnSpPr>
        <p:spPr>
          <a:xfrm flipH="1">
            <a:off x="1422399" y="3429000"/>
            <a:ext cx="2471116" cy="1337360"/>
          </a:xfrm>
          <a:prstGeom prst="bentConnector5">
            <a:avLst>
              <a:gd name="adj1" fmla="val -9251"/>
              <a:gd name="adj2" fmla="val 50000"/>
              <a:gd name="adj3" fmla="val 1092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onnecteur : en angle 20">
            <a:extLst>
              <a:ext uri="{FF2B5EF4-FFF2-40B4-BE49-F238E27FC236}">
                <a16:creationId xmlns:a16="http://schemas.microsoft.com/office/drawing/2014/main" id="{FBE3D483-4D2C-E4CD-F56D-DEECA8CA433B}"/>
              </a:ext>
            </a:extLst>
          </p:cNvPr>
          <p:cNvCxnSpPr>
            <a:stCxn id="10" idx="3"/>
            <a:endCxn id="11" idx="1"/>
          </p:cNvCxnSpPr>
          <p:nvPr/>
        </p:nvCxnSpPr>
        <p:spPr>
          <a:xfrm flipH="1">
            <a:off x="1422399" y="4766359"/>
            <a:ext cx="2471116" cy="1337359"/>
          </a:xfrm>
          <a:prstGeom prst="bentConnector5">
            <a:avLst>
              <a:gd name="adj1" fmla="val -9251"/>
              <a:gd name="adj2" fmla="val 50000"/>
              <a:gd name="adj3" fmla="val 1092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940D55F3-8A8E-8D3F-9A7A-5D598AC62434}"/>
              </a:ext>
            </a:extLst>
          </p:cNvPr>
          <p:cNvCxnSpPr>
            <a:stCxn id="20" idx="3"/>
            <a:endCxn id="2" idx="1"/>
          </p:cNvCxnSpPr>
          <p:nvPr/>
        </p:nvCxnSpPr>
        <p:spPr>
          <a:xfrm>
            <a:off x="905933" y="3429000"/>
            <a:ext cx="51646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necteur droit avec flèche 25">
            <a:extLst>
              <a:ext uri="{FF2B5EF4-FFF2-40B4-BE49-F238E27FC236}">
                <a16:creationId xmlns:a16="http://schemas.microsoft.com/office/drawing/2014/main" id="{E214C50F-EF5B-2433-1751-63A8670D8B0E}"/>
              </a:ext>
            </a:extLst>
          </p:cNvPr>
          <p:cNvCxnSpPr>
            <a:cxnSpLocks/>
            <a:stCxn id="2" idx="3"/>
            <a:endCxn id="5" idx="1"/>
          </p:cNvCxnSpPr>
          <p:nvPr/>
        </p:nvCxnSpPr>
        <p:spPr>
          <a:xfrm flipV="1">
            <a:off x="2734733" y="3429000"/>
            <a:ext cx="16818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eur droit avec flèche 32">
            <a:extLst>
              <a:ext uri="{FF2B5EF4-FFF2-40B4-BE49-F238E27FC236}">
                <a16:creationId xmlns:a16="http://schemas.microsoft.com/office/drawing/2014/main" id="{08D414AD-D650-FED8-590B-DA96DA1A0318}"/>
              </a:ext>
            </a:extLst>
          </p:cNvPr>
          <p:cNvCxnSpPr>
            <a:cxnSpLocks/>
            <a:stCxn id="7" idx="3"/>
            <a:endCxn id="10" idx="1"/>
          </p:cNvCxnSpPr>
          <p:nvPr/>
        </p:nvCxnSpPr>
        <p:spPr>
          <a:xfrm flipV="1">
            <a:off x="2734733" y="4766359"/>
            <a:ext cx="16818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Connecteur droit avec flèche 36">
            <a:extLst>
              <a:ext uri="{FF2B5EF4-FFF2-40B4-BE49-F238E27FC236}">
                <a16:creationId xmlns:a16="http://schemas.microsoft.com/office/drawing/2014/main" id="{6E8F0D48-683B-0BC7-FF61-79346E3C6DB8}"/>
              </a:ext>
            </a:extLst>
          </p:cNvPr>
          <p:cNvCxnSpPr>
            <a:cxnSpLocks/>
            <a:stCxn id="11" idx="3"/>
            <a:endCxn id="14" idx="1"/>
          </p:cNvCxnSpPr>
          <p:nvPr/>
        </p:nvCxnSpPr>
        <p:spPr>
          <a:xfrm flipV="1">
            <a:off x="2734733" y="6103717"/>
            <a:ext cx="16818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Connecteur droit avec flèche 45">
            <a:extLst>
              <a:ext uri="{FF2B5EF4-FFF2-40B4-BE49-F238E27FC236}">
                <a16:creationId xmlns:a16="http://schemas.microsoft.com/office/drawing/2014/main" id="{3BDC99D2-7210-5D4C-C5E7-94254B88658A}"/>
              </a:ext>
            </a:extLst>
          </p:cNvPr>
          <p:cNvCxnSpPr>
            <a:cxnSpLocks/>
            <a:stCxn id="14" idx="3"/>
          </p:cNvCxnSpPr>
          <p:nvPr/>
        </p:nvCxnSpPr>
        <p:spPr>
          <a:xfrm>
            <a:off x="3893515" y="6103717"/>
            <a:ext cx="173681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Connecteur droit avec flèche 48">
            <a:extLst>
              <a:ext uri="{FF2B5EF4-FFF2-40B4-BE49-F238E27FC236}">
                <a16:creationId xmlns:a16="http://schemas.microsoft.com/office/drawing/2014/main" id="{CF9F2315-43F8-0BB2-5BD5-422ED1E4FC7A}"/>
              </a:ext>
            </a:extLst>
          </p:cNvPr>
          <p:cNvCxnSpPr>
            <a:cxnSpLocks/>
            <a:stCxn id="10" idx="3"/>
          </p:cNvCxnSpPr>
          <p:nvPr/>
        </p:nvCxnSpPr>
        <p:spPr>
          <a:xfrm>
            <a:off x="3893515" y="4766359"/>
            <a:ext cx="17960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Connecteur droit avec flèche 50">
            <a:extLst>
              <a:ext uri="{FF2B5EF4-FFF2-40B4-BE49-F238E27FC236}">
                <a16:creationId xmlns:a16="http://schemas.microsoft.com/office/drawing/2014/main" id="{39F10B19-C322-7195-E6A3-81993C92C0E2}"/>
              </a:ext>
            </a:extLst>
          </p:cNvPr>
          <p:cNvCxnSpPr>
            <a:cxnSpLocks/>
            <a:stCxn id="5" idx="3"/>
          </p:cNvCxnSpPr>
          <p:nvPr/>
        </p:nvCxnSpPr>
        <p:spPr>
          <a:xfrm>
            <a:off x="3893515" y="3429000"/>
            <a:ext cx="17960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ZoneTexte 53">
            <a:extLst>
              <a:ext uri="{FF2B5EF4-FFF2-40B4-BE49-F238E27FC236}">
                <a16:creationId xmlns:a16="http://schemas.microsoft.com/office/drawing/2014/main" id="{9E5B4ED3-EB6B-BD5D-9032-4130AE97754C}"/>
              </a:ext>
            </a:extLst>
          </p:cNvPr>
          <p:cNvSpPr txBox="1"/>
          <p:nvPr/>
        </p:nvSpPr>
        <p:spPr>
          <a:xfrm>
            <a:off x="5757333" y="3251200"/>
            <a:ext cx="986167" cy="369332"/>
          </a:xfrm>
          <a:prstGeom prst="rect">
            <a:avLst/>
          </a:prstGeom>
          <a:noFill/>
        </p:spPr>
        <p:txBody>
          <a:bodyPr wrap="none" rtlCol="0">
            <a:spAutoFit/>
          </a:bodyPr>
          <a:lstStyle/>
          <a:p>
            <a:r>
              <a:rPr lang="fr-FR" dirty="0"/>
              <a:t>640x480</a:t>
            </a:r>
          </a:p>
        </p:txBody>
      </p:sp>
      <p:sp>
        <p:nvSpPr>
          <p:cNvPr id="55" name="ZoneTexte 54">
            <a:extLst>
              <a:ext uri="{FF2B5EF4-FFF2-40B4-BE49-F238E27FC236}">
                <a16:creationId xmlns:a16="http://schemas.microsoft.com/office/drawing/2014/main" id="{6DB61AA7-8411-7391-4908-C3BD2729661F}"/>
              </a:ext>
            </a:extLst>
          </p:cNvPr>
          <p:cNvSpPr txBox="1"/>
          <p:nvPr/>
        </p:nvSpPr>
        <p:spPr>
          <a:xfrm>
            <a:off x="5757333" y="4581692"/>
            <a:ext cx="986167" cy="369332"/>
          </a:xfrm>
          <a:prstGeom prst="rect">
            <a:avLst/>
          </a:prstGeom>
          <a:noFill/>
        </p:spPr>
        <p:txBody>
          <a:bodyPr wrap="none" rtlCol="0">
            <a:spAutoFit/>
          </a:bodyPr>
          <a:lstStyle/>
          <a:p>
            <a:r>
              <a:rPr lang="fr-FR" dirty="0"/>
              <a:t>320x240</a:t>
            </a:r>
          </a:p>
        </p:txBody>
      </p:sp>
      <p:sp>
        <p:nvSpPr>
          <p:cNvPr id="56" name="ZoneTexte 55">
            <a:extLst>
              <a:ext uri="{FF2B5EF4-FFF2-40B4-BE49-F238E27FC236}">
                <a16:creationId xmlns:a16="http://schemas.microsoft.com/office/drawing/2014/main" id="{044A7D66-5323-D45A-DE2D-EC49F5F4C202}"/>
              </a:ext>
            </a:extLst>
          </p:cNvPr>
          <p:cNvSpPr txBox="1"/>
          <p:nvPr/>
        </p:nvSpPr>
        <p:spPr>
          <a:xfrm>
            <a:off x="5689600" y="5912184"/>
            <a:ext cx="986167" cy="369332"/>
          </a:xfrm>
          <a:prstGeom prst="rect">
            <a:avLst/>
          </a:prstGeom>
          <a:noFill/>
        </p:spPr>
        <p:txBody>
          <a:bodyPr wrap="none" rtlCol="0">
            <a:spAutoFit/>
          </a:bodyPr>
          <a:lstStyle/>
          <a:p>
            <a:r>
              <a:rPr lang="fr-FR" dirty="0"/>
              <a:t>160x120</a:t>
            </a:r>
          </a:p>
        </p:txBody>
      </p:sp>
    </p:spTree>
    <p:extLst>
      <p:ext uri="{BB962C8B-B14F-4D97-AF65-F5344CB8AC3E}">
        <p14:creationId xmlns:p14="http://schemas.microsoft.com/office/powerpoint/2010/main" val="283903493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24</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168564" y="1581430"/>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Structure de la soutenance finale</a:t>
            </a:r>
          </a:p>
        </p:txBody>
      </p:sp>
      <p:sp>
        <p:nvSpPr>
          <p:cNvPr id="4" name="Titre 2">
            <a:extLst>
              <a:ext uri="{FF2B5EF4-FFF2-40B4-BE49-F238E27FC236}">
                <a16:creationId xmlns:a16="http://schemas.microsoft.com/office/drawing/2014/main" id="{B0191EC7-C773-C14E-7797-005219FA35DF}"/>
              </a:ext>
            </a:extLst>
          </p:cNvPr>
          <p:cNvSpPr txBox="1">
            <a:spLocks/>
          </p:cNvSpPr>
          <p:nvPr/>
        </p:nvSpPr>
        <p:spPr>
          <a:xfrm>
            <a:off x="168564" y="2250297"/>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20 min de présentation + 10 min de questions / réponses</a:t>
            </a:r>
          </a:p>
        </p:txBody>
      </p:sp>
      <p:sp>
        <p:nvSpPr>
          <p:cNvPr id="6" name="Titre 2">
            <a:extLst>
              <a:ext uri="{FF2B5EF4-FFF2-40B4-BE49-F238E27FC236}">
                <a16:creationId xmlns:a16="http://schemas.microsoft.com/office/drawing/2014/main" id="{024B2758-24D4-3580-CC5A-D0D76A577358}"/>
              </a:ext>
            </a:extLst>
          </p:cNvPr>
          <p:cNvSpPr txBox="1">
            <a:spLocks/>
          </p:cNvSpPr>
          <p:nvPr/>
        </p:nvSpPr>
        <p:spPr>
          <a:xfrm>
            <a:off x="168564" y="2946681"/>
            <a:ext cx="5521036" cy="2243386"/>
          </a:xfrm>
          <a:prstGeom prst="rect">
            <a:avLst/>
          </a:prstGeom>
        </p:spPr>
        <p:txBody>
          <a:bodyPr anchor="ctr" anchorCtr="0">
            <a:normAutofit lnSpcReduction="10000"/>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Suggestion de plan :</a:t>
            </a:r>
          </a:p>
          <a:p>
            <a:pPr marL="285750" indent="-285750" algn="l">
              <a:buFontTx/>
              <a:buChar char="-"/>
            </a:pPr>
            <a:r>
              <a:rPr lang="fr-FR" sz="1800" kern="0" dirty="0"/>
              <a:t>Présentation du sujet choisi</a:t>
            </a:r>
          </a:p>
          <a:p>
            <a:pPr marL="285750" indent="-285750" algn="l">
              <a:buFontTx/>
              <a:buChar char="-"/>
            </a:pPr>
            <a:r>
              <a:rPr lang="fr-FR" sz="1800" kern="0" dirty="0"/>
              <a:t>Présentation du PV </a:t>
            </a:r>
          </a:p>
          <a:p>
            <a:pPr marL="285750" indent="-285750" algn="l">
              <a:buFontTx/>
              <a:buChar char="-"/>
            </a:pPr>
            <a:r>
              <a:rPr lang="fr-FR" sz="1800" kern="0" dirty="0"/>
              <a:t>Présentation du filtre de gauss en mode démonstration</a:t>
            </a:r>
          </a:p>
          <a:p>
            <a:pPr marL="285750" indent="-285750" algn="l">
              <a:buFontTx/>
              <a:buChar char="-"/>
            </a:pPr>
            <a:r>
              <a:rPr lang="fr-FR" sz="1800" kern="0" dirty="0"/>
              <a:t>Présentation des résultats de votre implémentation du sujet choisi</a:t>
            </a:r>
          </a:p>
          <a:p>
            <a:pPr marL="285750" indent="-285750" algn="l">
              <a:buFontTx/>
              <a:buChar char="-"/>
            </a:pPr>
            <a:r>
              <a:rPr lang="fr-FR" sz="1800" kern="0" dirty="0"/>
              <a:t>Retour sur expérience par rapport à ce projet</a:t>
            </a:r>
          </a:p>
        </p:txBody>
      </p:sp>
    </p:spTree>
    <p:extLst>
      <p:ext uri="{BB962C8B-B14F-4D97-AF65-F5344CB8AC3E}">
        <p14:creationId xmlns:p14="http://schemas.microsoft.com/office/powerpoint/2010/main" val="4186023427"/>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2">
            <a:extLst>
              <a:ext uri="{FF2B5EF4-FFF2-40B4-BE49-F238E27FC236}">
                <a16:creationId xmlns:a16="http://schemas.microsoft.com/office/drawing/2014/main" id="{C57CDDBF-31BE-711F-5B45-6A49E0257998}"/>
              </a:ext>
            </a:extLst>
          </p:cNvPr>
          <p:cNvSpPr txBox="1">
            <a:spLocks/>
          </p:cNvSpPr>
          <p:nvPr/>
        </p:nvSpPr>
        <p:spPr>
          <a:xfrm>
            <a:off x="574963" y="1718641"/>
            <a:ext cx="7994073"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b="1" kern="0" dirty="0"/>
              <a:t>System On Chip</a:t>
            </a:r>
          </a:p>
        </p:txBody>
      </p:sp>
      <p:sp>
        <p:nvSpPr>
          <p:cNvPr id="6" name="Titre 2">
            <a:extLst>
              <a:ext uri="{FF2B5EF4-FFF2-40B4-BE49-F238E27FC236}">
                <a16:creationId xmlns:a16="http://schemas.microsoft.com/office/drawing/2014/main" id="{319077C7-769B-65CD-EF8A-E45A71EBA9A3}"/>
              </a:ext>
            </a:extLst>
          </p:cNvPr>
          <p:cNvSpPr>
            <a:spLocks noGrp="1"/>
          </p:cNvSpPr>
          <p:nvPr>
            <p:ph type="title"/>
          </p:nvPr>
        </p:nvSpPr>
        <p:spPr>
          <a:xfrm>
            <a:off x="692727" y="213691"/>
            <a:ext cx="7994073" cy="1078128"/>
          </a:xfrm>
        </p:spPr>
        <p:txBody>
          <a:bodyPr>
            <a:normAutofit/>
          </a:bodyPr>
          <a:lstStyle/>
          <a:p>
            <a:r>
              <a:rPr lang="fr-FR" dirty="0" err="1"/>
              <a:t>SoC</a:t>
            </a:r>
            <a:endParaRPr lang="fr-FR" dirty="0"/>
          </a:p>
        </p:txBody>
      </p:sp>
      <p:sp>
        <p:nvSpPr>
          <p:cNvPr id="2" name="Espace réservé du numéro de diapositive 5">
            <a:extLst>
              <a:ext uri="{FF2B5EF4-FFF2-40B4-BE49-F238E27FC236}">
                <a16:creationId xmlns:a16="http://schemas.microsoft.com/office/drawing/2014/main" id="{8A92EEDA-E4C4-EC5D-6DF7-81F7D251F922}"/>
              </a:ext>
            </a:extLst>
          </p:cNvPr>
          <p:cNvSpPr>
            <a:spLocks noGrp="1"/>
          </p:cNvSpPr>
          <p:nvPr>
            <p:ph type="sldNum" sz="quarter" idx="11"/>
          </p:nvPr>
        </p:nvSpPr>
        <p:spPr>
          <a:xfrm>
            <a:off x="8891154" y="6608618"/>
            <a:ext cx="355600" cy="249382"/>
          </a:xfrm>
        </p:spPr>
        <p:txBody>
          <a:bodyPr/>
          <a:lstStyle/>
          <a:p>
            <a:fld id="{AE37ED50-3A3C-44DD-B934-1ABCDF22CA9A}" type="slidenum">
              <a:rPr lang="fr-FR" b="1" smtClean="0">
                <a:solidFill>
                  <a:schemeClr val="accent6">
                    <a:lumMod val="75000"/>
                  </a:schemeClr>
                </a:solidFill>
              </a:rPr>
              <a:pPr/>
              <a:t>3</a:t>
            </a:fld>
            <a:endParaRPr lang="fr-FR" b="1" dirty="0">
              <a:solidFill>
                <a:schemeClr val="accent6">
                  <a:lumMod val="75000"/>
                </a:schemeClr>
              </a:solidFill>
            </a:endParaRPr>
          </a:p>
        </p:txBody>
      </p:sp>
      <p:pic>
        <p:nvPicPr>
          <p:cNvPr id="4" name="Image 3">
            <a:extLst>
              <a:ext uri="{FF2B5EF4-FFF2-40B4-BE49-F238E27FC236}">
                <a16:creationId xmlns:a16="http://schemas.microsoft.com/office/drawing/2014/main" id="{998A1D3D-64BB-C9BD-AFC7-63C641D38A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823" y="2971800"/>
            <a:ext cx="4575176" cy="3488763"/>
          </a:xfrm>
          <a:prstGeom prst="rect">
            <a:avLst/>
          </a:prstGeom>
        </p:spPr>
      </p:pic>
      <p:sp>
        <p:nvSpPr>
          <p:cNvPr id="8" name="Titre 2">
            <a:extLst>
              <a:ext uri="{FF2B5EF4-FFF2-40B4-BE49-F238E27FC236}">
                <a16:creationId xmlns:a16="http://schemas.microsoft.com/office/drawing/2014/main" id="{D8A8ABA6-C86A-4D59-1C3B-A250BF151D76}"/>
              </a:ext>
            </a:extLst>
          </p:cNvPr>
          <p:cNvSpPr txBox="1">
            <a:spLocks/>
          </p:cNvSpPr>
          <p:nvPr/>
        </p:nvSpPr>
        <p:spPr>
          <a:xfrm>
            <a:off x="571787" y="2145463"/>
            <a:ext cx="7994073" cy="826337"/>
          </a:xfrm>
          <a:prstGeom prst="rect">
            <a:avLst/>
          </a:prstGeom>
        </p:spPr>
        <p:txBody>
          <a:bodyPr anchor="ctr" anchorCtr="0">
            <a:normAutofit fontScale="92500" lnSpcReduction="10000"/>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Un </a:t>
            </a:r>
            <a:r>
              <a:rPr lang="fr-FR" sz="1800" kern="0" dirty="0" err="1"/>
              <a:t>SoC</a:t>
            </a:r>
            <a:r>
              <a:rPr lang="fr-FR" sz="1800" kern="0" dirty="0"/>
              <a:t> est une puce qui va contenir des blocs de calculs de nature différentes chacune adaptée au traitement d’un type de donnée (vidéo, audio, réseau </a:t>
            </a:r>
            <a:r>
              <a:rPr lang="fr-FR" sz="1800" kern="0" dirty="0" err="1"/>
              <a:t>ect</a:t>
            </a:r>
            <a:r>
              <a:rPr lang="fr-FR" sz="1800" kern="0" dirty="0"/>
              <a:t>…) ou à la transmission d’un type de donné</a:t>
            </a:r>
          </a:p>
        </p:txBody>
      </p:sp>
      <p:sp>
        <p:nvSpPr>
          <p:cNvPr id="10" name="Titre 2">
            <a:extLst>
              <a:ext uri="{FF2B5EF4-FFF2-40B4-BE49-F238E27FC236}">
                <a16:creationId xmlns:a16="http://schemas.microsoft.com/office/drawing/2014/main" id="{27B2E8D4-71AA-9295-C71D-DD9354376C55}"/>
              </a:ext>
            </a:extLst>
          </p:cNvPr>
          <p:cNvSpPr txBox="1">
            <a:spLocks/>
          </p:cNvSpPr>
          <p:nvPr/>
        </p:nvSpPr>
        <p:spPr>
          <a:xfrm>
            <a:off x="5562600" y="2827389"/>
            <a:ext cx="3124200" cy="3376653"/>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On peut le considérer comme un système hybride qui peut alors contenir à la fois des </a:t>
            </a:r>
            <a:r>
              <a:rPr lang="fr-FR" sz="1800" kern="0" dirty="0" err="1"/>
              <a:t>CPUs</a:t>
            </a:r>
            <a:r>
              <a:rPr lang="fr-FR" sz="1800" kern="0" dirty="0"/>
              <a:t>, des </a:t>
            </a:r>
            <a:r>
              <a:rPr lang="fr-FR" sz="1800" kern="0" dirty="0" err="1"/>
              <a:t>GPUs</a:t>
            </a:r>
            <a:r>
              <a:rPr lang="fr-FR" sz="1800" kern="0" dirty="0"/>
              <a:t> ou des </a:t>
            </a:r>
            <a:r>
              <a:rPr lang="fr-FR" sz="1800" kern="0" dirty="0" err="1"/>
              <a:t>FPGAs</a:t>
            </a:r>
            <a:r>
              <a:rPr lang="fr-FR" sz="1800" kern="0" dirty="0"/>
              <a:t> pour ne citer que quelques exemples.</a:t>
            </a:r>
          </a:p>
        </p:txBody>
      </p:sp>
    </p:spTree>
    <p:extLst>
      <p:ext uri="{BB962C8B-B14F-4D97-AF65-F5344CB8AC3E}">
        <p14:creationId xmlns:p14="http://schemas.microsoft.com/office/powerpoint/2010/main" val="203053903"/>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89E0DB0D-78BB-A33C-3E11-0E7539DC31E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05577" y="2336526"/>
            <a:ext cx="2825817" cy="4157524"/>
          </a:xfrm>
          <a:prstGeom prst="rect">
            <a:avLst/>
          </a:prstGeom>
        </p:spPr>
      </p:pic>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38328" y="6476851"/>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4</a:t>
            </a:fld>
            <a:endParaRPr lang="fr-FR" b="1" dirty="0">
              <a:solidFill>
                <a:schemeClr val="accent6">
                  <a:lumMod val="75000"/>
                </a:schemeClr>
              </a:solidFill>
            </a:endParaRPr>
          </a:p>
        </p:txBody>
      </p:sp>
      <p:sp>
        <p:nvSpPr>
          <p:cNvPr id="4" name="Titre 2">
            <a:extLst>
              <a:ext uri="{FF2B5EF4-FFF2-40B4-BE49-F238E27FC236}">
                <a16:creationId xmlns:a16="http://schemas.microsoft.com/office/drawing/2014/main" id="{06748F0F-EC47-FFC5-05AE-FF8EC9B3C936}"/>
              </a:ext>
            </a:extLst>
          </p:cNvPr>
          <p:cNvSpPr txBox="1">
            <a:spLocks/>
          </p:cNvSpPr>
          <p:nvPr/>
        </p:nvSpPr>
        <p:spPr>
          <a:xfrm>
            <a:off x="727363" y="1871041"/>
            <a:ext cx="7994073"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Exemple d’une puce </a:t>
            </a:r>
            <a:r>
              <a:rPr lang="fr-FR" sz="1800" kern="0" dirty="0" err="1"/>
              <a:t>SoC</a:t>
            </a:r>
            <a:r>
              <a:rPr lang="fr-FR" sz="1800" kern="0" dirty="0"/>
              <a:t> contenant à la fois un CPU un NPU et un GPU</a:t>
            </a:r>
          </a:p>
        </p:txBody>
      </p:sp>
      <p:sp>
        <p:nvSpPr>
          <p:cNvPr id="15" name="Rectangle 14">
            <a:extLst>
              <a:ext uri="{FF2B5EF4-FFF2-40B4-BE49-F238E27FC236}">
                <a16:creationId xmlns:a16="http://schemas.microsoft.com/office/drawing/2014/main" id="{08FF13B8-4D7F-9C00-3ABB-68CEDE31AD46}"/>
              </a:ext>
            </a:extLst>
          </p:cNvPr>
          <p:cNvSpPr/>
          <p:nvPr/>
        </p:nvSpPr>
        <p:spPr>
          <a:xfrm>
            <a:off x="3533460" y="4646719"/>
            <a:ext cx="359423" cy="230082"/>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a:extLst>
              <a:ext uri="{FF2B5EF4-FFF2-40B4-BE49-F238E27FC236}">
                <a16:creationId xmlns:a16="http://schemas.microsoft.com/office/drawing/2014/main" id="{97143898-D42C-2E7E-512B-F9A863CB7685}"/>
              </a:ext>
            </a:extLst>
          </p:cNvPr>
          <p:cNvSpPr txBox="1"/>
          <p:nvPr/>
        </p:nvSpPr>
        <p:spPr>
          <a:xfrm>
            <a:off x="5554724" y="5115320"/>
            <a:ext cx="574196" cy="369332"/>
          </a:xfrm>
          <a:prstGeom prst="rect">
            <a:avLst/>
          </a:prstGeom>
          <a:noFill/>
        </p:spPr>
        <p:txBody>
          <a:bodyPr wrap="none" rtlCol="0">
            <a:spAutoFit/>
          </a:bodyPr>
          <a:lstStyle/>
          <a:p>
            <a:r>
              <a:rPr lang="fr-FR" dirty="0"/>
              <a:t>CPU</a:t>
            </a:r>
          </a:p>
        </p:txBody>
      </p:sp>
      <p:cxnSp>
        <p:nvCxnSpPr>
          <p:cNvPr id="18" name="Connecteur droit 17">
            <a:extLst>
              <a:ext uri="{FF2B5EF4-FFF2-40B4-BE49-F238E27FC236}">
                <a16:creationId xmlns:a16="http://schemas.microsoft.com/office/drawing/2014/main" id="{78216BE9-7FAB-FCB4-FCE6-88A4E44E03AC}"/>
              </a:ext>
            </a:extLst>
          </p:cNvPr>
          <p:cNvCxnSpPr>
            <a:cxnSpLocks/>
            <a:stCxn id="15" idx="3"/>
            <a:endCxn id="17" idx="1"/>
          </p:cNvCxnSpPr>
          <p:nvPr/>
        </p:nvCxnSpPr>
        <p:spPr>
          <a:xfrm>
            <a:off x="3892883" y="4761760"/>
            <a:ext cx="1661841" cy="538226"/>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20" name="ZoneTexte 19">
            <a:extLst>
              <a:ext uri="{FF2B5EF4-FFF2-40B4-BE49-F238E27FC236}">
                <a16:creationId xmlns:a16="http://schemas.microsoft.com/office/drawing/2014/main" id="{BADDBF2E-9C79-74AA-A930-E8D6F36BD045}"/>
              </a:ext>
            </a:extLst>
          </p:cNvPr>
          <p:cNvSpPr txBox="1"/>
          <p:nvPr/>
        </p:nvSpPr>
        <p:spPr>
          <a:xfrm>
            <a:off x="5218681" y="2964627"/>
            <a:ext cx="596638" cy="369332"/>
          </a:xfrm>
          <a:prstGeom prst="rect">
            <a:avLst/>
          </a:prstGeom>
          <a:noFill/>
        </p:spPr>
        <p:txBody>
          <a:bodyPr wrap="none" rtlCol="0">
            <a:spAutoFit/>
          </a:bodyPr>
          <a:lstStyle/>
          <a:p>
            <a:r>
              <a:rPr lang="fr-FR" dirty="0"/>
              <a:t>GPU</a:t>
            </a:r>
          </a:p>
        </p:txBody>
      </p:sp>
      <p:cxnSp>
        <p:nvCxnSpPr>
          <p:cNvPr id="21" name="Connecteur droit 20">
            <a:extLst>
              <a:ext uri="{FF2B5EF4-FFF2-40B4-BE49-F238E27FC236}">
                <a16:creationId xmlns:a16="http://schemas.microsoft.com/office/drawing/2014/main" id="{BEBE4F92-FAFC-BA7F-0F63-127C9DB9EE54}"/>
              </a:ext>
            </a:extLst>
          </p:cNvPr>
          <p:cNvCxnSpPr>
            <a:cxnSpLocks/>
            <a:stCxn id="22" idx="3"/>
            <a:endCxn id="20" idx="1"/>
          </p:cNvCxnSpPr>
          <p:nvPr/>
        </p:nvCxnSpPr>
        <p:spPr>
          <a:xfrm>
            <a:off x="4362372" y="2806586"/>
            <a:ext cx="856309" cy="342707"/>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276F349D-8277-DD0B-8D3F-CF9D54045761}"/>
              </a:ext>
            </a:extLst>
          </p:cNvPr>
          <p:cNvSpPr/>
          <p:nvPr/>
        </p:nvSpPr>
        <p:spPr>
          <a:xfrm>
            <a:off x="3713171" y="2583701"/>
            <a:ext cx="649201" cy="44577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13">
            <a:extLst>
              <a:ext uri="{FF2B5EF4-FFF2-40B4-BE49-F238E27FC236}">
                <a16:creationId xmlns:a16="http://schemas.microsoft.com/office/drawing/2014/main" id="{FFC0F83B-3DBB-6704-8536-AF066C3D776F}"/>
              </a:ext>
            </a:extLst>
          </p:cNvPr>
          <p:cNvSpPr/>
          <p:nvPr/>
        </p:nvSpPr>
        <p:spPr>
          <a:xfrm>
            <a:off x="2229594" y="5462745"/>
            <a:ext cx="911539" cy="802588"/>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6" name="Connecteur droit 15">
            <a:extLst>
              <a:ext uri="{FF2B5EF4-FFF2-40B4-BE49-F238E27FC236}">
                <a16:creationId xmlns:a16="http://schemas.microsoft.com/office/drawing/2014/main" id="{D5394677-332B-E59B-BCC7-5B73DE0DF316}"/>
              </a:ext>
            </a:extLst>
          </p:cNvPr>
          <p:cNvCxnSpPr>
            <a:cxnSpLocks/>
          </p:cNvCxnSpPr>
          <p:nvPr/>
        </p:nvCxnSpPr>
        <p:spPr>
          <a:xfrm>
            <a:off x="567753" y="5193632"/>
            <a:ext cx="1661841" cy="538226"/>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19" name="ZoneTexte 18">
            <a:extLst>
              <a:ext uri="{FF2B5EF4-FFF2-40B4-BE49-F238E27FC236}">
                <a16:creationId xmlns:a16="http://schemas.microsoft.com/office/drawing/2014/main" id="{345A7868-6F3D-5E7D-13FC-07F5871B1C16}"/>
              </a:ext>
            </a:extLst>
          </p:cNvPr>
          <p:cNvSpPr txBox="1"/>
          <p:nvPr/>
        </p:nvSpPr>
        <p:spPr>
          <a:xfrm>
            <a:off x="362462" y="4846207"/>
            <a:ext cx="599844" cy="369332"/>
          </a:xfrm>
          <a:prstGeom prst="rect">
            <a:avLst/>
          </a:prstGeom>
          <a:noFill/>
        </p:spPr>
        <p:txBody>
          <a:bodyPr wrap="none" rtlCol="0">
            <a:spAutoFit/>
          </a:bodyPr>
          <a:lstStyle/>
          <a:p>
            <a:r>
              <a:rPr lang="fr-FR" dirty="0"/>
              <a:t>NPU</a:t>
            </a:r>
          </a:p>
        </p:txBody>
      </p:sp>
      <p:sp>
        <p:nvSpPr>
          <p:cNvPr id="25" name="Titre 2">
            <a:extLst>
              <a:ext uri="{FF2B5EF4-FFF2-40B4-BE49-F238E27FC236}">
                <a16:creationId xmlns:a16="http://schemas.microsoft.com/office/drawing/2014/main" id="{B0B0BEA4-C0EF-AF45-0147-F8AF7EA3A443}"/>
              </a:ext>
            </a:extLst>
          </p:cNvPr>
          <p:cNvSpPr txBox="1">
            <a:spLocks/>
          </p:cNvSpPr>
          <p:nvPr/>
        </p:nvSpPr>
        <p:spPr>
          <a:xfrm>
            <a:off x="6069967" y="2368867"/>
            <a:ext cx="2768362" cy="3989600"/>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CPU : Central </a:t>
            </a:r>
            <a:r>
              <a:rPr lang="fr-FR" sz="1800" kern="0" dirty="0" err="1"/>
              <a:t>Processing</a:t>
            </a:r>
            <a:r>
              <a:rPr lang="fr-FR" sz="1800" kern="0" dirty="0"/>
              <a:t> Unit</a:t>
            </a:r>
          </a:p>
          <a:p>
            <a:pPr algn="l"/>
            <a:endParaRPr lang="fr-FR" sz="1800" kern="0" dirty="0"/>
          </a:p>
          <a:p>
            <a:pPr algn="l"/>
            <a:r>
              <a:rPr lang="fr-FR" sz="1800" kern="0" dirty="0"/>
              <a:t>GPU : </a:t>
            </a:r>
            <a:r>
              <a:rPr lang="fr-FR" sz="1800" kern="0" dirty="0" err="1"/>
              <a:t>Graphical</a:t>
            </a:r>
            <a:r>
              <a:rPr lang="fr-FR" sz="1800" kern="0" dirty="0"/>
              <a:t> </a:t>
            </a:r>
            <a:r>
              <a:rPr lang="fr-FR" sz="1800" kern="0" dirty="0" err="1"/>
              <a:t>Processing</a:t>
            </a:r>
            <a:r>
              <a:rPr lang="fr-FR" sz="1800" kern="0" dirty="0"/>
              <a:t> Unit</a:t>
            </a:r>
          </a:p>
          <a:p>
            <a:pPr algn="l"/>
            <a:endParaRPr lang="fr-FR" sz="1800" kern="0" dirty="0"/>
          </a:p>
          <a:p>
            <a:pPr algn="l"/>
            <a:r>
              <a:rPr lang="fr-FR" sz="1800" kern="0" dirty="0"/>
              <a:t>NPU : Neural </a:t>
            </a:r>
            <a:r>
              <a:rPr lang="fr-FR" sz="1800" kern="0" dirty="0" err="1"/>
              <a:t>Processing</a:t>
            </a:r>
            <a:r>
              <a:rPr lang="fr-FR" sz="1800" kern="0" dirty="0"/>
              <a:t> Unit</a:t>
            </a:r>
          </a:p>
        </p:txBody>
      </p:sp>
    </p:spTree>
    <p:extLst>
      <p:ext uri="{BB962C8B-B14F-4D97-AF65-F5344CB8AC3E}">
        <p14:creationId xmlns:p14="http://schemas.microsoft.com/office/powerpoint/2010/main" val="4292632477"/>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5</a:t>
            </a:fld>
            <a:endParaRPr lang="fr-FR" b="1" dirty="0">
              <a:solidFill>
                <a:schemeClr val="accent6">
                  <a:lumMod val="75000"/>
                </a:schemeClr>
              </a:solidFill>
            </a:endParaRPr>
          </a:p>
        </p:txBody>
      </p:sp>
      <p:pic>
        <p:nvPicPr>
          <p:cNvPr id="5" name="Image 4">
            <a:extLst>
              <a:ext uri="{FF2B5EF4-FFF2-40B4-BE49-F238E27FC236}">
                <a16:creationId xmlns:a16="http://schemas.microsoft.com/office/drawing/2014/main" id="{AB2CACB1-38AF-6093-75E2-44F7A137882C}"/>
              </a:ext>
            </a:extLst>
          </p:cNvPr>
          <p:cNvPicPr>
            <a:picLocks noChangeAspect="1"/>
          </p:cNvPicPr>
          <p:nvPr/>
        </p:nvPicPr>
        <p:blipFill rotWithShape="1">
          <a:blip r:embed="rId3">
            <a:extLst>
              <a:ext uri="{28A0092B-C50C-407E-A947-70E740481C1C}">
                <a14:useLocalDpi xmlns:a14="http://schemas.microsoft.com/office/drawing/2010/main" val="0"/>
              </a:ext>
            </a:extLst>
          </a:blip>
          <a:srcRect r="47824"/>
          <a:stretch/>
        </p:blipFill>
        <p:spPr>
          <a:xfrm>
            <a:off x="1448353" y="2573616"/>
            <a:ext cx="4224314" cy="3762375"/>
          </a:xfrm>
          <a:prstGeom prst="rect">
            <a:avLst/>
          </a:prstGeom>
        </p:spPr>
      </p:pic>
      <p:cxnSp>
        <p:nvCxnSpPr>
          <p:cNvPr id="4" name="Connecteur droit 3">
            <a:extLst>
              <a:ext uri="{FF2B5EF4-FFF2-40B4-BE49-F238E27FC236}">
                <a16:creationId xmlns:a16="http://schemas.microsoft.com/office/drawing/2014/main" id="{667053DE-DA9E-9B0C-28BB-C64C0579934C}"/>
              </a:ext>
            </a:extLst>
          </p:cNvPr>
          <p:cNvCxnSpPr>
            <a:cxnSpLocks/>
          </p:cNvCxnSpPr>
          <p:nvPr/>
        </p:nvCxnSpPr>
        <p:spPr>
          <a:xfrm>
            <a:off x="1538817" y="3098800"/>
            <a:ext cx="455058" cy="69987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ZoneTexte 5">
            <a:extLst>
              <a:ext uri="{FF2B5EF4-FFF2-40B4-BE49-F238E27FC236}">
                <a16:creationId xmlns:a16="http://schemas.microsoft.com/office/drawing/2014/main" id="{80CDA90C-A230-AE79-4A6A-E4C126C4B348}"/>
              </a:ext>
            </a:extLst>
          </p:cNvPr>
          <p:cNvSpPr txBox="1"/>
          <p:nvPr/>
        </p:nvSpPr>
        <p:spPr>
          <a:xfrm>
            <a:off x="267830" y="2729468"/>
            <a:ext cx="1741631" cy="369332"/>
          </a:xfrm>
          <a:prstGeom prst="rect">
            <a:avLst/>
          </a:prstGeom>
          <a:noFill/>
        </p:spPr>
        <p:txBody>
          <a:bodyPr wrap="none" rtlCol="0">
            <a:spAutoFit/>
          </a:bodyPr>
          <a:lstStyle/>
          <a:p>
            <a:r>
              <a:rPr lang="fr-FR" dirty="0"/>
              <a:t>CPU Arm Cortex</a:t>
            </a:r>
          </a:p>
        </p:txBody>
      </p:sp>
      <p:sp>
        <p:nvSpPr>
          <p:cNvPr id="7" name="Rectangle 6">
            <a:extLst>
              <a:ext uri="{FF2B5EF4-FFF2-40B4-BE49-F238E27FC236}">
                <a16:creationId xmlns:a16="http://schemas.microsoft.com/office/drawing/2014/main" id="{0E415016-37E7-FF7A-8E18-13E7D20ACB48}"/>
              </a:ext>
            </a:extLst>
          </p:cNvPr>
          <p:cNvSpPr/>
          <p:nvPr/>
        </p:nvSpPr>
        <p:spPr>
          <a:xfrm>
            <a:off x="2009461" y="2641962"/>
            <a:ext cx="979272" cy="23526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ZoneTexte 11">
            <a:extLst>
              <a:ext uri="{FF2B5EF4-FFF2-40B4-BE49-F238E27FC236}">
                <a16:creationId xmlns:a16="http://schemas.microsoft.com/office/drawing/2014/main" id="{0D4854B2-2337-244A-D44F-97EE4537157C}"/>
              </a:ext>
            </a:extLst>
          </p:cNvPr>
          <p:cNvSpPr txBox="1"/>
          <p:nvPr/>
        </p:nvSpPr>
        <p:spPr>
          <a:xfrm>
            <a:off x="6912806" y="3244334"/>
            <a:ext cx="688009" cy="369332"/>
          </a:xfrm>
          <a:prstGeom prst="rect">
            <a:avLst/>
          </a:prstGeom>
          <a:noFill/>
        </p:spPr>
        <p:txBody>
          <a:bodyPr wrap="none" rtlCol="0">
            <a:spAutoFit/>
          </a:bodyPr>
          <a:lstStyle/>
          <a:p>
            <a:r>
              <a:rPr lang="fr-FR" dirty="0"/>
              <a:t>FPGA</a:t>
            </a:r>
          </a:p>
        </p:txBody>
      </p:sp>
      <p:sp>
        <p:nvSpPr>
          <p:cNvPr id="15" name="Rectangle 14">
            <a:extLst>
              <a:ext uri="{FF2B5EF4-FFF2-40B4-BE49-F238E27FC236}">
                <a16:creationId xmlns:a16="http://schemas.microsoft.com/office/drawing/2014/main" id="{1C772AD0-41ED-C209-6AD1-C77C136BD7BF}"/>
              </a:ext>
            </a:extLst>
          </p:cNvPr>
          <p:cNvSpPr/>
          <p:nvPr/>
        </p:nvSpPr>
        <p:spPr>
          <a:xfrm>
            <a:off x="3032497" y="2641962"/>
            <a:ext cx="2563970" cy="3555638"/>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6" name="Connecteur droit 15">
            <a:extLst>
              <a:ext uri="{FF2B5EF4-FFF2-40B4-BE49-F238E27FC236}">
                <a16:creationId xmlns:a16="http://schemas.microsoft.com/office/drawing/2014/main" id="{0EC5AAED-BEE6-83B8-F04D-3D956D91A3EC}"/>
              </a:ext>
            </a:extLst>
          </p:cNvPr>
          <p:cNvCxnSpPr>
            <a:cxnSpLocks/>
            <a:stCxn id="12" idx="1"/>
            <a:endCxn id="15" idx="3"/>
          </p:cNvCxnSpPr>
          <p:nvPr/>
        </p:nvCxnSpPr>
        <p:spPr>
          <a:xfrm flipH="1">
            <a:off x="5596467" y="3429000"/>
            <a:ext cx="1316339" cy="990781"/>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3" y="1871041"/>
            <a:ext cx="7994073"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Exemple du </a:t>
            </a:r>
            <a:r>
              <a:rPr lang="fr-FR" sz="1800" kern="0" dirty="0" err="1"/>
              <a:t>SoC</a:t>
            </a:r>
            <a:r>
              <a:rPr lang="fr-FR" sz="1800" kern="0" dirty="0"/>
              <a:t> zynq7010 de la coraZ7</a:t>
            </a:r>
          </a:p>
        </p:txBody>
      </p:sp>
    </p:spTree>
    <p:extLst>
      <p:ext uri="{BB962C8B-B14F-4D97-AF65-F5344CB8AC3E}">
        <p14:creationId xmlns:p14="http://schemas.microsoft.com/office/powerpoint/2010/main" val="2184327392"/>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6</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Quel intérêt d’avoir à la fois un CPU/MCU et un FPGA ?</a:t>
            </a:r>
          </a:p>
        </p:txBody>
      </p:sp>
      <p:sp>
        <p:nvSpPr>
          <p:cNvPr id="2" name="Titre 2">
            <a:extLst>
              <a:ext uri="{FF2B5EF4-FFF2-40B4-BE49-F238E27FC236}">
                <a16:creationId xmlns:a16="http://schemas.microsoft.com/office/drawing/2014/main" id="{C1E83A68-22D7-2899-137D-C2E31A2A6131}"/>
              </a:ext>
            </a:extLst>
          </p:cNvPr>
          <p:cNvSpPr txBox="1">
            <a:spLocks/>
          </p:cNvSpPr>
          <p:nvPr/>
        </p:nvSpPr>
        <p:spPr>
          <a:xfrm>
            <a:off x="692727" y="2705367"/>
            <a:ext cx="7959436" cy="33059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Dans un contexte de traitement vidéo, le </a:t>
            </a:r>
            <a:r>
              <a:rPr lang="fr-FR" sz="1800" kern="0" dirty="0" err="1"/>
              <a:t>SoC</a:t>
            </a:r>
            <a:r>
              <a:rPr lang="fr-FR" sz="1800" kern="0" dirty="0"/>
              <a:t> FPGA permet de repartir efficacement les algorithmes de traitement entre les deux unités de traitement.</a:t>
            </a:r>
          </a:p>
          <a:p>
            <a:pPr algn="l"/>
            <a:endParaRPr lang="fr-FR" sz="1800" kern="0" dirty="0"/>
          </a:p>
          <a:p>
            <a:pPr algn="l"/>
            <a:r>
              <a:rPr lang="fr-FR" sz="1800" kern="0" dirty="0"/>
              <a:t> </a:t>
            </a:r>
          </a:p>
          <a:p>
            <a:pPr algn="l"/>
            <a:endParaRPr lang="fr-FR" sz="1800" kern="0" dirty="0"/>
          </a:p>
          <a:p>
            <a:pPr algn="l"/>
            <a:r>
              <a:rPr lang="fr-FR" sz="1800" kern="0" dirty="0"/>
              <a:t>Par exemple, les algorithmes de « </a:t>
            </a:r>
            <a:r>
              <a:rPr lang="fr-FR" sz="1800" kern="0" dirty="0" err="1"/>
              <a:t>pre-processing</a:t>
            </a:r>
            <a:r>
              <a:rPr lang="fr-FR" sz="1800" kern="0" dirty="0"/>
              <a:t> » sont extrêmement efficaces et simples à mettre en œuvre sur un FPGA (filtre de gauss)</a:t>
            </a:r>
          </a:p>
          <a:p>
            <a:pPr algn="l"/>
            <a:endParaRPr lang="fr-FR" sz="1800" kern="0" dirty="0"/>
          </a:p>
          <a:p>
            <a:pPr algn="l"/>
            <a:r>
              <a:rPr lang="fr-FR" sz="1800" kern="0" dirty="0"/>
              <a:t>A contrario, les algorithmes d’analyse plus poussés (comme une IA) sont beaucoup plus simples à mettre en place sur un CPU. (notamment grâce aux multiples librairies disponibles)</a:t>
            </a:r>
          </a:p>
        </p:txBody>
      </p:sp>
    </p:spTree>
    <p:extLst>
      <p:ext uri="{BB962C8B-B14F-4D97-AF65-F5344CB8AC3E}">
        <p14:creationId xmlns:p14="http://schemas.microsoft.com/office/powerpoint/2010/main" val="3385577413"/>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7</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Quels métiers sont impliqués ?</a:t>
            </a:r>
          </a:p>
        </p:txBody>
      </p:sp>
      <p:sp>
        <p:nvSpPr>
          <p:cNvPr id="2" name="Titre 2">
            <a:extLst>
              <a:ext uri="{FF2B5EF4-FFF2-40B4-BE49-F238E27FC236}">
                <a16:creationId xmlns:a16="http://schemas.microsoft.com/office/drawing/2014/main" id="{C1E83A68-22D7-2899-137D-C2E31A2A6131}"/>
              </a:ext>
            </a:extLst>
          </p:cNvPr>
          <p:cNvSpPr txBox="1">
            <a:spLocks/>
          </p:cNvSpPr>
          <p:nvPr/>
        </p:nvSpPr>
        <p:spPr>
          <a:xfrm>
            <a:off x="692727" y="2705367"/>
            <a:ext cx="7959436"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Cela dépend évidement du design à réaliser mais généralement on en retrouve trois principaux  </a:t>
            </a:r>
          </a:p>
        </p:txBody>
      </p:sp>
      <p:pic>
        <p:nvPicPr>
          <p:cNvPr id="5" name="Image 4">
            <a:extLst>
              <a:ext uri="{FF2B5EF4-FFF2-40B4-BE49-F238E27FC236}">
                <a16:creationId xmlns:a16="http://schemas.microsoft.com/office/drawing/2014/main" id="{2AADE458-D9B7-B1F3-DF59-055AF03BE9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9459" y="4030134"/>
            <a:ext cx="1185673" cy="1185673"/>
          </a:xfrm>
          <a:prstGeom prst="rect">
            <a:avLst/>
          </a:prstGeom>
        </p:spPr>
      </p:pic>
      <p:pic>
        <p:nvPicPr>
          <p:cNvPr id="7" name="Image 6">
            <a:extLst>
              <a:ext uri="{FF2B5EF4-FFF2-40B4-BE49-F238E27FC236}">
                <a16:creationId xmlns:a16="http://schemas.microsoft.com/office/drawing/2014/main" id="{25860D65-B788-AF4D-7A8A-99DF14F718C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06678" y="3716865"/>
            <a:ext cx="1762293" cy="1762293"/>
          </a:xfrm>
          <a:prstGeom prst="rect">
            <a:avLst/>
          </a:prstGeom>
        </p:spPr>
      </p:pic>
      <p:pic>
        <p:nvPicPr>
          <p:cNvPr id="10" name="Image 9">
            <a:extLst>
              <a:ext uri="{FF2B5EF4-FFF2-40B4-BE49-F238E27FC236}">
                <a16:creationId xmlns:a16="http://schemas.microsoft.com/office/drawing/2014/main" id="{1029828A-D967-67E8-BAF9-D479B9AA9A2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20173" y="3831420"/>
            <a:ext cx="1533185" cy="1533185"/>
          </a:xfrm>
          <a:prstGeom prst="rect">
            <a:avLst/>
          </a:prstGeom>
        </p:spPr>
      </p:pic>
      <p:sp>
        <p:nvSpPr>
          <p:cNvPr id="11" name="Titre 2">
            <a:extLst>
              <a:ext uri="{FF2B5EF4-FFF2-40B4-BE49-F238E27FC236}">
                <a16:creationId xmlns:a16="http://schemas.microsoft.com/office/drawing/2014/main" id="{81E7E3C6-2D29-A994-90E1-F5E6CA454897}"/>
              </a:ext>
            </a:extLst>
          </p:cNvPr>
          <p:cNvSpPr txBox="1">
            <a:spLocks/>
          </p:cNvSpPr>
          <p:nvPr/>
        </p:nvSpPr>
        <p:spPr>
          <a:xfrm>
            <a:off x="879978" y="5364605"/>
            <a:ext cx="1304634"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Hardware</a:t>
            </a:r>
          </a:p>
        </p:txBody>
      </p:sp>
      <p:sp>
        <p:nvSpPr>
          <p:cNvPr id="12" name="Titre 2">
            <a:extLst>
              <a:ext uri="{FF2B5EF4-FFF2-40B4-BE49-F238E27FC236}">
                <a16:creationId xmlns:a16="http://schemas.microsoft.com/office/drawing/2014/main" id="{CE421DD2-B626-D85D-2E7D-D6280536112D}"/>
              </a:ext>
            </a:extLst>
          </p:cNvPr>
          <p:cNvSpPr txBox="1">
            <a:spLocks/>
          </p:cNvSpPr>
          <p:nvPr/>
        </p:nvSpPr>
        <p:spPr>
          <a:xfrm>
            <a:off x="3564189" y="5364605"/>
            <a:ext cx="1304634"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Gateware</a:t>
            </a:r>
          </a:p>
        </p:txBody>
      </p:sp>
      <p:sp>
        <p:nvSpPr>
          <p:cNvPr id="13" name="Titre 2">
            <a:extLst>
              <a:ext uri="{FF2B5EF4-FFF2-40B4-BE49-F238E27FC236}">
                <a16:creationId xmlns:a16="http://schemas.microsoft.com/office/drawing/2014/main" id="{365DA3AA-DE26-D612-91A1-7AE4C7188D53}"/>
              </a:ext>
            </a:extLst>
          </p:cNvPr>
          <p:cNvSpPr txBox="1">
            <a:spLocks/>
          </p:cNvSpPr>
          <p:nvPr/>
        </p:nvSpPr>
        <p:spPr>
          <a:xfrm>
            <a:off x="6477229" y="5364605"/>
            <a:ext cx="1304634"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Software</a:t>
            </a:r>
          </a:p>
        </p:txBody>
      </p:sp>
    </p:spTree>
    <p:extLst>
      <p:ext uri="{BB962C8B-B14F-4D97-AF65-F5344CB8AC3E}">
        <p14:creationId xmlns:p14="http://schemas.microsoft.com/office/powerpoint/2010/main" val="493662876"/>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8</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55210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Quels métiers sont impliqués ?</a:t>
            </a:r>
          </a:p>
        </p:txBody>
      </p:sp>
      <p:sp>
        <p:nvSpPr>
          <p:cNvPr id="2" name="Titre 2">
            <a:extLst>
              <a:ext uri="{FF2B5EF4-FFF2-40B4-BE49-F238E27FC236}">
                <a16:creationId xmlns:a16="http://schemas.microsoft.com/office/drawing/2014/main" id="{C1E83A68-22D7-2899-137D-C2E31A2A6131}"/>
              </a:ext>
            </a:extLst>
          </p:cNvPr>
          <p:cNvSpPr txBox="1">
            <a:spLocks/>
          </p:cNvSpPr>
          <p:nvPr/>
        </p:nvSpPr>
        <p:spPr>
          <a:xfrm>
            <a:off x="692727" y="2705367"/>
            <a:ext cx="7959436" cy="867566"/>
          </a:xfrm>
          <a:prstGeom prst="rect">
            <a:avLst/>
          </a:prstGeom>
        </p:spPr>
        <p:txBody>
          <a:bodyPr anchor="ctr" anchorCtr="0">
            <a:normAutofit lnSpcReduction="10000"/>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Chacun de ces métiers doivent communiquer entre eux afin d’assurer la réussite d’un projet, souvent le gateware fait interface et est très sollicité car il fait le lien entre la couche hardware et software</a:t>
            </a:r>
          </a:p>
        </p:txBody>
      </p:sp>
      <p:pic>
        <p:nvPicPr>
          <p:cNvPr id="5" name="Image 4">
            <a:extLst>
              <a:ext uri="{FF2B5EF4-FFF2-40B4-BE49-F238E27FC236}">
                <a16:creationId xmlns:a16="http://schemas.microsoft.com/office/drawing/2014/main" id="{2AADE458-D9B7-B1F3-DF59-055AF03BE9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9459" y="4030134"/>
            <a:ext cx="1185673" cy="1185673"/>
          </a:xfrm>
          <a:prstGeom prst="rect">
            <a:avLst/>
          </a:prstGeom>
        </p:spPr>
      </p:pic>
      <p:pic>
        <p:nvPicPr>
          <p:cNvPr id="7" name="Image 6">
            <a:extLst>
              <a:ext uri="{FF2B5EF4-FFF2-40B4-BE49-F238E27FC236}">
                <a16:creationId xmlns:a16="http://schemas.microsoft.com/office/drawing/2014/main" id="{25860D65-B788-AF4D-7A8A-99DF14F718C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06678" y="3716865"/>
            <a:ext cx="1762293" cy="1762293"/>
          </a:xfrm>
          <a:prstGeom prst="rect">
            <a:avLst/>
          </a:prstGeom>
        </p:spPr>
      </p:pic>
      <p:pic>
        <p:nvPicPr>
          <p:cNvPr id="10" name="Image 9">
            <a:extLst>
              <a:ext uri="{FF2B5EF4-FFF2-40B4-BE49-F238E27FC236}">
                <a16:creationId xmlns:a16="http://schemas.microsoft.com/office/drawing/2014/main" id="{1029828A-D967-67E8-BAF9-D479B9AA9A2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20173" y="3831420"/>
            <a:ext cx="1533185" cy="1533185"/>
          </a:xfrm>
          <a:prstGeom prst="rect">
            <a:avLst/>
          </a:prstGeom>
        </p:spPr>
      </p:pic>
      <p:sp>
        <p:nvSpPr>
          <p:cNvPr id="11" name="Titre 2">
            <a:extLst>
              <a:ext uri="{FF2B5EF4-FFF2-40B4-BE49-F238E27FC236}">
                <a16:creationId xmlns:a16="http://schemas.microsoft.com/office/drawing/2014/main" id="{81E7E3C6-2D29-A994-90E1-F5E6CA454897}"/>
              </a:ext>
            </a:extLst>
          </p:cNvPr>
          <p:cNvSpPr txBox="1">
            <a:spLocks/>
          </p:cNvSpPr>
          <p:nvPr/>
        </p:nvSpPr>
        <p:spPr>
          <a:xfrm>
            <a:off x="879978" y="5364605"/>
            <a:ext cx="1304634"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Hardware</a:t>
            </a:r>
          </a:p>
        </p:txBody>
      </p:sp>
      <p:sp>
        <p:nvSpPr>
          <p:cNvPr id="12" name="Titre 2">
            <a:extLst>
              <a:ext uri="{FF2B5EF4-FFF2-40B4-BE49-F238E27FC236}">
                <a16:creationId xmlns:a16="http://schemas.microsoft.com/office/drawing/2014/main" id="{CE421DD2-B626-D85D-2E7D-D6280536112D}"/>
              </a:ext>
            </a:extLst>
          </p:cNvPr>
          <p:cNvSpPr txBox="1">
            <a:spLocks/>
          </p:cNvSpPr>
          <p:nvPr/>
        </p:nvSpPr>
        <p:spPr>
          <a:xfrm>
            <a:off x="3564189" y="5364605"/>
            <a:ext cx="1304634"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Gateware</a:t>
            </a:r>
          </a:p>
        </p:txBody>
      </p:sp>
      <p:sp>
        <p:nvSpPr>
          <p:cNvPr id="13" name="Titre 2">
            <a:extLst>
              <a:ext uri="{FF2B5EF4-FFF2-40B4-BE49-F238E27FC236}">
                <a16:creationId xmlns:a16="http://schemas.microsoft.com/office/drawing/2014/main" id="{365DA3AA-DE26-D612-91A1-7AE4C7188D53}"/>
              </a:ext>
            </a:extLst>
          </p:cNvPr>
          <p:cNvSpPr txBox="1">
            <a:spLocks/>
          </p:cNvSpPr>
          <p:nvPr/>
        </p:nvSpPr>
        <p:spPr>
          <a:xfrm>
            <a:off x="6477229" y="5364605"/>
            <a:ext cx="1304634" cy="867566"/>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Software</a:t>
            </a:r>
          </a:p>
        </p:txBody>
      </p:sp>
      <p:sp>
        <p:nvSpPr>
          <p:cNvPr id="4" name="Flèche : double flèche horizontale 3">
            <a:extLst>
              <a:ext uri="{FF2B5EF4-FFF2-40B4-BE49-F238E27FC236}">
                <a16:creationId xmlns:a16="http://schemas.microsoft.com/office/drawing/2014/main" id="{AAEA8872-B8DF-B1AF-4EE9-66705C0A9736}"/>
              </a:ext>
            </a:extLst>
          </p:cNvPr>
          <p:cNvSpPr/>
          <p:nvPr/>
        </p:nvSpPr>
        <p:spPr>
          <a:xfrm>
            <a:off x="2319867" y="4351867"/>
            <a:ext cx="1058585" cy="31326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Flèche : double flèche horizontale 5">
            <a:extLst>
              <a:ext uri="{FF2B5EF4-FFF2-40B4-BE49-F238E27FC236}">
                <a16:creationId xmlns:a16="http://schemas.microsoft.com/office/drawing/2014/main" id="{6C0A44BC-DF5B-E512-D075-B030A9971D93}"/>
              </a:ext>
            </a:extLst>
          </p:cNvPr>
          <p:cNvSpPr/>
          <p:nvPr/>
        </p:nvSpPr>
        <p:spPr>
          <a:xfrm>
            <a:off x="4995079" y="4351867"/>
            <a:ext cx="1058585" cy="31326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910024150"/>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normAutofit/>
          </a:bodyPr>
          <a:lstStyle/>
          <a:p>
            <a:r>
              <a:rPr lang="fr-FR" dirty="0" err="1"/>
              <a:t>SoC</a:t>
            </a:r>
            <a:endParaRPr lang="fr-FR" dirty="0"/>
          </a:p>
        </p:txBody>
      </p:sp>
      <p:sp>
        <p:nvSpPr>
          <p:cNvPr id="8" name="Espace réservé du numéro de diapositive 7"/>
          <p:cNvSpPr>
            <a:spLocks noGrp="1"/>
          </p:cNvSpPr>
          <p:nvPr>
            <p:ph type="sldNum" sz="quarter" idx="11"/>
          </p:nvPr>
        </p:nvSpPr>
        <p:spPr>
          <a:xfrm>
            <a:off x="8886923" y="6472039"/>
            <a:ext cx="374073" cy="220229"/>
          </a:xfrm>
        </p:spPr>
        <p:txBody>
          <a:bodyPr/>
          <a:lstStyle/>
          <a:p>
            <a:r>
              <a:rPr lang="fr-FR" b="1" dirty="0">
                <a:solidFill>
                  <a:schemeClr val="accent6">
                    <a:lumMod val="75000"/>
                  </a:schemeClr>
                </a:solidFill>
              </a:rPr>
              <a:t>   </a:t>
            </a:r>
            <a:fld id="{AE37ED50-3A3C-44DD-B934-1ABCDF22CA9A}" type="slidenum">
              <a:rPr lang="fr-FR" b="1" smtClean="0">
                <a:solidFill>
                  <a:schemeClr val="accent6">
                    <a:lumMod val="75000"/>
                  </a:schemeClr>
                </a:solidFill>
              </a:rPr>
              <a:pPr/>
              <a:t>9</a:t>
            </a:fld>
            <a:endParaRPr lang="fr-FR" b="1" dirty="0">
              <a:solidFill>
                <a:schemeClr val="accent6">
                  <a:lumMod val="75000"/>
                </a:schemeClr>
              </a:solidFill>
            </a:endParaRPr>
          </a:p>
        </p:txBody>
      </p:sp>
      <p:sp>
        <p:nvSpPr>
          <p:cNvPr id="19" name="Titre 2">
            <a:extLst>
              <a:ext uri="{FF2B5EF4-FFF2-40B4-BE49-F238E27FC236}">
                <a16:creationId xmlns:a16="http://schemas.microsoft.com/office/drawing/2014/main" id="{446830E7-0B22-2BD6-7876-C6DD2EA26CB1}"/>
              </a:ext>
            </a:extLst>
          </p:cNvPr>
          <p:cNvSpPr txBox="1">
            <a:spLocks/>
          </p:cNvSpPr>
          <p:nvPr/>
        </p:nvSpPr>
        <p:spPr>
          <a:xfrm>
            <a:off x="727364" y="1871041"/>
            <a:ext cx="7476836" cy="510209"/>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Partage d’expérience : Interaction Hardware / Gateware cas typique</a:t>
            </a:r>
          </a:p>
        </p:txBody>
      </p:sp>
      <p:sp>
        <p:nvSpPr>
          <p:cNvPr id="2" name="Titre 2">
            <a:extLst>
              <a:ext uri="{FF2B5EF4-FFF2-40B4-BE49-F238E27FC236}">
                <a16:creationId xmlns:a16="http://schemas.microsoft.com/office/drawing/2014/main" id="{C1E83A68-22D7-2899-137D-C2E31A2A6131}"/>
              </a:ext>
            </a:extLst>
          </p:cNvPr>
          <p:cNvSpPr txBox="1">
            <a:spLocks/>
          </p:cNvSpPr>
          <p:nvPr/>
        </p:nvSpPr>
        <p:spPr>
          <a:xfrm>
            <a:off x="692727" y="2671501"/>
            <a:ext cx="7959436" cy="1078128"/>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On souhaite construire une interface avec un composant nouveau, par exemple un nouveau type de mémoire mis sur le marché ou bien un composant très spécifique comme un composant endurci pour des applications spatiales.</a:t>
            </a:r>
          </a:p>
        </p:txBody>
      </p:sp>
      <p:sp>
        <p:nvSpPr>
          <p:cNvPr id="9" name="Titre 2">
            <a:extLst>
              <a:ext uri="{FF2B5EF4-FFF2-40B4-BE49-F238E27FC236}">
                <a16:creationId xmlns:a16="http://schemas.microsoft.com/office/drawing/2014/main" id="{4950FBE0-D4C7-22C3-A616-D128653935AA}"/>
              </a:ext>
            </a:extLst>
          </p:cNvPr>
          <p:cNvSpPr txBox="1">
            <a:spLocks/>
          </p:cNvSpPr>
          <p:nvPr/>
        </p:nvSpPr>
        <p:spPr>
          <a:xfrm>
            <a:off x="692727" y="4390235"/>
            <a:ext cx="7959436" cy="1078128"/>
          </a:xfrm>
          <a:prstGeom prst="rect">
            <a:avLst/>
          </a:prstGeom>
        </p:spPr>
        <p:txBody>
          <a:bodyPr anchor="ctr" anchorCtr="0">
            <a:normAutofit/>
          </a:bodyPr>
          <a:lstStyle>
            <a:defPPr>
              <a:defRPr lang="fr-FR" sz="4400">
                <a:solidFill>
                  <a:schemeClr val="tx1"/>
                </a:solidFill>
                <a:latin typeface="+mj-lt"/>
                <a:ea typeface="+mj-ea"/>
                <a:cs typeface="+mj-cs"/>
              </a:defRPr>
            </a:defPPr>
            <a:lvl1pPr algn="ctr" eaLnBrk="1" latinLnBrk="0" hangingPunct="1">
              <a:buNone/>
              <a:defRPr lang="fr-FR" sz="2800">
                <a:solidFill>
                  <a:srgbClr val="285B99"/>
                </a:solidFill>
                <a:latin typeface="+mn-lt"/>
              </a:defRPr>
            </a:lvl1pPr>
          </a:lstStyle>
          <a:p>
            <a:pPr algn="l"/>
            <a:r>
              <a:rPr lang="fr-FR" sz="1800" kern="0" dirty="0"/>
              <a:t>Il n’existe pas de carte de développement disponibles sur étagère pour tester le composant en question. Il va donc falloir mettre au point un système de carte pour réaliser la validation. </a:t>
            </a:r>
          </a:p>
        </p:txBody>
      </p:sp>
    </p:spTree>
    <p:extLst>
      <p:ext uri="{BB962C8B-B14F-4D97-AF65-F5344CB8AC3E}">
        <p14:creationId xmlns:p14="http://schemas.microsoft.com/office/powerpoint/2010/main" val="3809071311"/>
      </p:ext>
    </p:extLst>
  </p:cSld>
  <p:clrMapOvr>
    <a:masterClrMapping/>
  </p:clrMapOvr>
  <p:transition/>
</p:sld>
</file>

<file path=ppt/theme/theme1.xml><?xml version="1.0" encoding="utf-8"?>
<a:theme xmlns:a="http://schemas.openxmlformats.org/drawingml/2006/main" name="AJC forma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ersonnalisé 1">
      <a:majorFont>
        <a:latin typeface="Base9"/>
        <a:ea typeface=""/>
        <a:cs typeface=""/>
      </a:majorFont>
      <a:minorFont>
        <a:latin typeface="DIN"/>
        <a:ea typeface=""/>
        <a:cs typeface=""/>
      </a:minorFont>
    </a:fontScheme>
    <a:fmtScheme name="Office Effects">
      <a:fillStyleLst>
        <a:solidFill>
          <a:schemeClr val="phClr">
            <a:tint val="100000"/>
            <a:shade val="100000"/>
            <a:satMod val="100000"/>
          </a:schemeClr>
        </a:solidFill>
        <a:gradFill rotWithShape="1">
          <a:gsLst>
            <a:gs pos="0">
              <a:schemeClr val="phClr">
                <a:tint val="65000"/>
                <a:shade val="100000"/>
                <a:satMod val="133000"/>
              </a:schemeClr>
            </a:gs>
            <a:gs pos="15000">
              <a:schemeClr val="phClr">
                <a:tint val="50000"/>
                <a:shade val="100000"/>
                <a:satMod val="140000"/>
              </a:schemeClr>
            </a:gs>
            <a:gs pos="100000">
              <a:schemeClr val="phClr">
                <a:tint val="10000"/>
                <a:shade val="100000"/>
                <a:satMod val="135000"/>
              </a:schemeClr>
            </a:gs>
          </a:gsLst>
          <a:lin ang="16200000" scaled="1"/>
        </a:gradFill>
        <a:gradFill rotWithShape="1">
          <a:gsLst>
            <a:gs pos="0">
              <a:schemeClr val="phClr">
                <a:tint val="100000"/>
                <a:shade val="75000"/>
                <a:satMod val="160000"/>
              </a:schemeClr>
            </a:gs>
            <a:gs pos="62000">
              <a:schemeClr val="phClr">
                <a:tint val="100000"/>
                <a:shade val="100000"/>
                <a:satMod val="125000"/>
              </a:schemeClr>
            </a:gs>
            <a:gs pos="100000">
              <a:schemeClr val="phClr">
                <a:tint val="80000"/>
                <a:shade val="100000"/>
                <a:satMod val="140000"/>
              </a:schemeClr>
            </a:gs>
          </a:gsLst>
          <a:lin ang="16200000" scaled="1"/>
        </a:gradFill>
      </a:fillStyleLst>
      <a:lnStyleLst>
        <a:ln w="12700">
          <a:solidFill>
            <a:schemeClr val="phClr"/>
          </a:solidFill>
          <a:prstDash val="solid"/>
        </a:ln>
        <a:ln w="25400">
          <a:solidFill>
            <a:schemeClr val="phClr"/>
          </a:solidFill>
          <a:prstDash val="solid"/>
        </a:ln>
        <a:ln w="38100">
          <a:solidFill>
            <a:schemeClr val="phClr"/>
          </a:solidFill>
          <a:prstDash val="solid"/>
        </a:ln>
      </a:lnStyleLst>
      <a:effectStyleLst>
        <a:effectStyle>
          <a:effectLst>
            <a:outerShdw blurRad="50800" dist="25400" dir="5400000">
              <a:srgbClr val="000000">
                <a:alpha val="43137"/>
              </a:srgbClr>
            </a:outerShdw>
          </a:effectLst>
        </a:effectStyle>
        <a:effectStyle>
          <a:effectLst>
            <a:outerShdw blurRad="50800" dist="38100" dir="5400000">
              <a:srgbClr val="000000">
                <a:alpha val="61176"/>
              </a:srgbClr>
            </a:outerShdw>
          </a:effectLst>
          <a:scene3d>
            <a:camera prst="orthographicFront" fov="0">
              <a:rot lat="0" lon="0" rev="0"/>
            </a:camera>
            <a:lightRig rig="contrasting" dir="t">
              <a:rot lat="0" lon="0" rev="16500000"/>
            </a:lightRig>
          </a:scene3d>
          <a:sp3d contourW="12700" prstMaterial="powder">
            <a:bevelT h="50800"/>
            <a:contourClr>
              <a:schemeClr val="phClr">
                <a:tint val="100000"/>
                <a:shade val="100000"/>
                <a:satMod val="100000"/>
              </a:schemeClr>
            </a:contourClr>
          </a:sp3d>
        </a:effectStyle>
        <a:effectStyle>
          <a:effectLst>
            <a:reflection blurRad="12700" stA="25000" endPos="28000" dist="38100" dir="5400000" sy="-100000" rotWithShape="0"/>
          </a:effectLst>
          <a:scene3d>
            <a:camera prst="orthographicFront" fov="0">
              <a:rot lat="0" lon="0" rev="0"/>
            </a:camera>
            <a:lightRig rig="threePt" dir="t">
              <a:rot lat="0" lon="0" rev="0"/>
            </a:lightRig>
          </a:scene3d>
          <a:sp3d>
            <a:bevelT w="139700" h="38100"/>
            <a:contourClr>
              <a:schemeClr val="phClr">
                <a:tint val="100000"/>
                <a:shade val="100000"/>
                <a:satMod val="100000"/>
              </a:schemeClr>
            </a:contourClr>
          </a:sp3d>
        </a:effectStyle>
      </a:effectStyleLst>
      <a:bgFillStyleLst>
        <a:solidFill>
          <a:schemeClr val="phClr">
            <a:tint val="100000"/>
            <a:shade val="100000"/>
            <a:satMod val="100000"/>
          </a:schemeClr>
        </a:solidFill>
        <a:gradFill rotWithShape="1">
          <a:gsLst>
            <a:gs pos="0">
              <a:schemeClr val="phClr">
                <a:tint val="100000"/>
                <a:shade val="50000"/>
                <a:satMod val="145000"/>
              </a:schemeClr>
            </a:gs>
            <a:gs pos="40000">
              <a:schemeClr val="phClr">
                <a:tint val="100000"/>
                <a:shade val="70000"/>
                <a:satMod val="145000"/>
              </a:schemeClr>
            </a:gs>
            <a:gs pos="100000">
              <a:schemeClr val="phClr">
                <a:tint val="85000"/>
                <a:shade val="100000"/>
                <a:satMod val="155000"/>
              </a:schemeClr>
            </a:gs>
          </a:gsLst>
          <a:lin ang="16200000" scaled="1"/>
        </a:gradFill>
        <a:gradFill rotWithShape="1">
          <a:gsLst>
            <a:gs pos="0">
              <a:schemeClr val="phClr">
                <a:tint val="100000"/>
                <a:shade val="50000"/>
                <a:satMod val="145000"/>
              </a:schemeClr>
            </a:gs>
            <a:gs pos="30000">
              <a:schemeClr val="phClr">
                <a:tint val="100000"/>
                <a:shade val="65000"/>
                <a:satMod val="155000"/>
              </a:schemeClr>
            </a:gs>
            <a:gs pos="100000">
              <a:schemeClr val="phClr">
                <a:tint val="60000"/>
                <a:shade val="100000"/>
                <a:satMod val="170000"/>
              </a:schemeClr>
            </a:gs>
          </a:gsLst>
          <a:lin ang="16200000" scaled="1"/>
        </a:gradFill>
      </a:bgFillStyleLst>
    </a:fmtScheme>
  </a:themeElements>
  <a:objectDefaults/>
  <a:extraClrSchemeLst/>
  <a:extLst>
    <a:ext uri="{05A4C25C-085E-4340-85A3-A5531E510DB2}">
      <thm15:themeFamily xmlns:thm15="http://schemas.microsoft.com/office/thememl/2012/main" name="AJC formation" id="{B117DF86-3625-485F-97A2-EA46D491BD4C}" vid="{FF53AB8D-E81B-4DCB-BFAA-83CC07EA6382}"/>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F003045F8FA3E468521CC9A76DEA8B8" ma:contentTypeVersion="0" ma:contentTypeDescription="Crée un document." ma:contentTypeScope="" ma:versionID="abf4b2fa801aa01b8c24c74043eb970e">
  <xsd:schema xmlns:xsd="http://www.w3.org/2001/XMLSchema" xmlns:xs="http://www.w3.org/2001/XMLSchema" xmlns:p="http://schemas.microsoft.com/office/2006/metadata/properties" targetNamespace="http://schemas.microsoft.com/office/2006/metadata/properties" ma:root="true" ma:fieldsID="7043723848d0f805fbc3fbd7bf262d25">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34073B6-0B8F-4A5C-96A8-14F91E953B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D205FAD7-4010-434D-958F-BBD95D5C5543}">
  <ds:schemaRefs>
    <ds:schemaRef ds:uri="http://schemas.microsoft.com/sharepoint/v3/contenttype/forms"/>
  </ds:schemaRefs>
</ds:datastoreItem>
</file>

<file path=customXml/itemProps3.xml><?xml version="1.0" encoding="utf-8"?>
<ds:datastoreItem xmlns:ds="http://schemas.openxmlformats.org/officeDocument/2006/customXml" ds:itemID="{67F57394-71B9-4627-BBC1-324409ACC42B}">
  <ds:schemaRefs>
    <ds:schemaRef ds:uri="http://schemas.microsoft.com/office/2006/documentManagement/types"/>
    <ds:schemaRef ds:uri="http://schemas.openxmlformats.org/package/2006/metadata/core-properties"/>
    <ds:schemaRef ds:uri="http://purl.org/dc/elements/1.1/"/>
    <ds:schemaRef ds:uri="http://www.w3.org/XML/1998/namespace"/>
    <ds:schemaRef ds:uri="http://schemas.microsoft.com/office/infopath/2007/PartnerControls"/>
    <ds:schemaRef ds:uri="72dc3aff-ae6a-4392-8ee3-0cceb3696030"/>
    <ds:schemaRef ds:uri="http://purl.org/dc/dcmitype/"/>
    <ds:schemaRef ds:uri="388dbe5a-6190-46b3-90e7-65950bc1f9ef"/>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54541</TotalTime>
  <Words>6481</Words>
  <Application>Microsoft Office PowerPoint</Application>
  <PresentationFormat>Affichage à l'écran (4:3)</PresentationFormat>
  <Paragraphs>353</Paragraphs>
  <Slides>24</Slides>
  <Notes>24</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24</vt:i4>
      </vt:variant>
    </vt:vector>
  </HeadingPairs>
  <TitlesOfParts>
    <vt:vector size="30" baseType="lpstr">
      <vt:lpstr>Base9</vt:lpstr>
      <vt:lpstr>Calibri</vt:lpstr>
      <vt:lpstr>DIN</vt:lpstr>
      <vt:lpstr>Söhne</vt:lpstr>
      <vt:lpstr>Wingdings</vt:lpstr>
      <vt:lpstr>AJC formation</vt:lpstr>
      <vt:lpstr>Présentation PowerPoint</vt:lpstr>
      <vt:lpstr>Présentation PowerPoint</vt:lpstr>
      <vt:lpstr>SoC</vt:lpstr>
      <vt:lpstr>SoC</vt:lpstr>
      <vt:lpstr>SoC</vt:lpstr>
      <vt:lpstr>SoC</vt:lpstr>
      <vt:lpstr>SoC</vt:lpstr>
      <vt:lpstr>SoC</vt:lpstr>
      <vt:lpstr>SoC</vt:lpstr>
      <vt:lpstr>SoC</vt:lpstr>
      <vt:lpstr>SoC</vt:lpstr>
      <vt:lpstr>SoC</vt:lpstr>
      <vt:lpstr>SoC</vt:lpstr>
      <vt:lpstr>SoC</vt:lpstr>
      <vt:lpstr>SoC</vt:lpstr>
      <vt:lpstr>SoC</vt:lpstr>
      <vt:lpstr>SoC</vt:lpstr>
      <vt:lpstr>SoC</vt:lpstr>
      <vt:lpstr>SoC</vt:lpstr>
      <vt:lpstr>SoC</vt:lpstr>
      <vt:lpstr>SoC</vt:lpstr>
      <vt:lpstr>SoC</vt:lpstr>
      <vt:lpstr>SoC</vt:lpstr>
      <vt:lpstr>SoC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Julie RIPPINGER</dc:creator>
  <cp:lastModifiedBy>Laurent</cp:lastModifiedBy>
  <cp:revision>1039</cp:revision>
  <cp:lastPrinted>2017-05-22T17:47:23Z</cp:lastPrinted>
  <dcterms:created xsi:type="dcterms:W3CDTF">2016-06-17T17:21:16Z</dcterms:created>
  <dcterms:modified xsi:type="dcterms:W3CDTF">2023-07-05T06:19:57Z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0x010100BF003045F8FA3E468521CC9A76DEA8B8</vt:lpwstr>
  </property>
  <property fmtid="{D5CDD505-2E9C-101B-9397-08002B2CF9AE}" pid="3" name="Order">
    <vt:r8>122200</vt:r8>
  </property>
</Properties>
</file>

<file path=docProps/thumbnail.jpeg>
</file>